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37"/>
  </p:notesMasterIdLst>
  <p:handoutMasterIdLst>
    <p:handoutMasterId r:id="rId38"/>
  </p:handoutMasterIdLst>
  <p:sldIdLst>
    <p:sldId id="260" r:id="rId2"/>
    <p:sldId id="435" r:id="rId3"/>
    <p:sldId id="506" r:id="rId4"/>
    <p:sldId id="481" r:id="rId5"/>
    <p:sldId id="508" r:id="rId6"/>
    <p:sldId id="507" r:id="rId7"/>
    <p:sldId id="511" r:id="rId8"/>
    <p:sldId id="509" r:id="rId9"/>
    <p:sldId id="510" r:id="rId10"/>
    <p:sldId id="512" r:id="rId11"/>
    <p:sldId id="514" r:id="rId12"/>
    <p:sldId id="515" r:id="rId13"/>
    <p:sldId id="516" r:id="rId14"/>
    <p:sldId id="517" r:id="rId15"/>
    <p:sldId id="518" r:id="rId16"/>
    <p:sldId id="519" r:id="rId17"/>
    <p:sldId id="520" r:id="rId18"/>
    <p:sldId id="513" r:id="rId19"/>
    <p:sldId id="521" r:id="rId20"/>
    <p:sldId id="522" r:id="rId21"/>
    <p:sldId id="523" r:id="rId22"/>
    <p:sldId id="524" r:id="rId23"/>
    <p:sldId id="525" r:id="rId24"/>
    <p:sldId id="527" r:id="rId25"/>
    <p:sldId id="526" r:id="rId26"/>
    <p:sldId id="529" r:id="rId27"/>
    <p:sldId id="535" r:id="rId28"/>
    <p:sldId id="530" r:id="rId29"/>
    <p:sldId id="536" r:id="rId30"/>
    <p:sldId id="539" r:id="rId31"/>
    <p:sldId id="537" r:id="rId32"/>
    <p:sldId id="538" r:id="rId33"/>
    <p:sldId id="540" r:id="rId34"/>
    <p:sldId id="541" r:id="rId35"/>
    <p:sldId id="479" r:id="rId36"/>
  </p:sldIdLst>
  <p:sldSz cx="9144000" cy="6858000" type="screen4x3"/>
  <p:notesSz cx="9601200" cy="150876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54BE15DF-631E-4F61-AC22-A9EA291493CB}">
          <p14:sldIdLst>
            <p14:sldId id="260"/>
            <p14:sldId id="435"/>
            <p14:sldId id="506"/>
            <p14:sldId id="481"/>
            <p14:sldId id="508"/>
            <p14:sldId id="507"/>
            <p14:sldId id="511"/>
            <p14:sldId id="509"/>
            <p14:sldId id="510"/>
            <p14:sldId id="512"/>
            <p14:sldId id="514"/>
            <p14:sldId id="515"/>
            <p14:sldId id="516"/>
            <p14:sldId id="517"/>
            <p14:sldId id="518"/>
            <p14:sldId id="519"/>
            <p14:sldId id="520"/>
            <p14:sldId id="513"/>
            <p14:sldId id="521"/>
            <p14:sldId id="522"/>
            <p14:sldId id="523"/>
            <p14:sldId id="524"/>
            <p14:sldId id="525"/>
            <p14:sldId id="527"/>
            <p14:sldId id="526"/>
            <p14:sldId id="529"/>
            <p14:sldId id="535"/>
            <p14:sldId id="530"/>
            <p14:sldId id="536"/>
            <p14:sldId id="539"/>
            <p14:sldId id="537"/>
            <p14:sldId id="538"/>
            <p14:sldId id="540"/>
            <p14:sldId id="541"/>
            <p14:sldId id="47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User" initials="" lastIdx="1" clrIdx="0"/>
  <p:cmAuthor id="1" name="ml" initials="m" lastIdx="1" clrIdx="1">
    <p:extLst>
      <p:ext uri="{19B8F6BF-5375-455C-9EA6-DF929625EA0E}">
        <p15:presenceInfo xmlns:p15="http://schemas.microsoft.com/office/powerpoint/2012/main" userId="ml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3333FF"/>
    <a:srgbClr val="B993F1"/>
    <a:srgbClr val="BDC6C7"/>
    <a:srgbClr val="FF6600"/>
    <a:srgbClr val="FF0000"/>
    <a:srgbClr val="F5801F"/>
    <a:srgbClr val="D0D8E8"/>
    <a:srgbClr val="E9EDF4"/>
    <a:srgbClr val="CCE7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中度样式 3 - 强调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400" autoAdjust="0"/>
    <p:restoredTop sz="89189" autoAdjust="0"/>
  </p:normalViewPr>
  <p:slideViewPr>
    <p:cSldViewPr snapToObjects="1">
      <p:cViewPr varScale="1">
        <p:scale>
          <a:sx n="98" d="100"/>
          <a:sy n="98" d="100"/>
        </p:scale>
        <p:origin x="1461" y="5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commentAuthors" Target="commentAuthor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33.wmf"/><Relationship Id="rId2" Type="http://schemas.openxmlformats.org/officeDocument/2006/relationships/image" Target="../media/image32.wmf"/><Relationship Id="rId1" Type="http://schemas.openxmlformats.org/officeDocument/2006/relationships/image" Target="../media/image31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5" y="5"/>
            <a:ext cx="4159529" cy="755229"/>
          </a:xfrm>
          <a:prstGeom prst="rect">
            <a:avLst/>
          </a:prstGeom>
        </p:spPr>
        <p:txBody>
          <a:bodyPr vert="horz" lIns="134519" tIns="67260" rIns="134519" bIns="6726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8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5439387" y="5"/>
            <a:ext cx="4159529" cy="755229"/>
          </a:xfrm>
          <a:prstGeom prst="rect">
            <a:avLst/>
          </a:prstGeom>
        </p:spPr>
        <p:txBody>
          <a:bodyPr vert="horz" lIns="134519" tIns="67260" rIns="134519" bIns="6726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800">
                <a:latin typeface="+mn-lt"/>
                <a:ea typeface="+mn-ea"/>
              </a:defRPr>
            </a:lvl1pPr>
          </a:lstStyle>
          <a:p>
            <a:pPr>
              <a:defRPr/>
            </a:pPr>
            <a:fld id="{8898DE5B-3993-48A5-AD2A-B68F2E9253E7}" type="datetimeFigureOut">
              <a:rPr lang="zh-CN" altLang="en-US"/>
              <a:pPr>
                <a:defRPr/>
              </a:pPr>
              <a:t>2021/4/9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5" y="14329968"/>
            <a:ext cx="4159529" cy="755224"/>
          </a:xfrm>
          <a:prstGeom prst="rect">
            <a:avLst/>
          </a:prstGeom>
        </p:spPr>
        <p:txBody>
          <a:bodyPr vert="horz" lIns="134519" tIns="67260" rIns="134519" bIns="6726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8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5439387" y="14329968"/>
            <a:ext cx="4159529" cy="755224"/>
          </a:xfrm>
          <a:prstGeom prst="rect">
            <a:avLst/>
          </a:prstGeom>
        </p:spPr>
        <p:txBody>
          <a:bodyPr vert="horz" lIns="134519" tIns="67260" rIns="134519" bIns="6726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800">
                <a:latin typeface="+mn-lt"/>
                <a:ea typeface="+mn-ea"/>
              </a:defRPr>
            </a:lvl1pPr>
          </a:lstStyle>
          <a:p>
            <a:pPr>
              <a:defRPr/>
            </a:pPr>
            <a:fld id="{34B60DB3-FC19-417F-B8F6-A1521511477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961374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5" y="5"/>
            <a:ext cx="4159529" cy="755229"/>
          </a:xfrm>
          <a:prstGeom prst="rect">
            <a:avLst/>
          </a:prstGeom>
        </p:spPr>
        <p:txBody>
          <a:bodyPr vert="horz" lIns="134519" tIns="67260" rIns="134519" bIns="6726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8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5439387" y="5"/>
            <a:ext cx="4159529" cy="755229"/>
          </a:xfrm>
          <a:prstGeom prst="rect">
            <a:avLst/>
          </a:prstGeom>
        </p:spPr>
        <p:txBody>
          <a:bodyPr vert="horz" lIns="134519" tIns="67260" rIns="134519" bIns="6726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800">
                <a:latin typeface="+mn-lt"/>
                <a:ea typeface="+mn-ea"/>
              </a:defRPr>
            </a:lvl1pPr>
          </a:lstStyle>
          <a:p>
            <a:pPr>
              <a:defRPr/>
            </a:pPr>
            <a:fld id="{361EFB91-37CB-487F-BC57-FB4342EF21F1}" type="datetimeFigureOut">
              <a:rPr lang="zh-CN" altLang="en-US"/>
              <a:pPr>
                <a:defRPr/>
              </a:pPr>
              <a:t>2021/4/9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025525" y="1127125"/>
            <a:ext cx="7550150" cy="56626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134519" tIns="67260" rIns="134519" bIns="6726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959896" y="7166187"/>
            <a:ext cx="7681416" cy="6792195"/>
          </a:xfrm>
          <a:prstGeom prst="rect">
            <a:avLst/>
          </a:prstGeom>
        </p:spPr>
        <p:txBody>
          <a:bodyPr vert="horz" lIns="134519" tIns="67260" rIns="134519" bIns="67260" rtlCol="0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5" y="14329968"/>
            <a:ext cx="4159529" cy="755224"/>
          </a:xfrm>
          <a:prstGeom prst="rect">
            <a:avLst/>
          </a:prstGeom>
        </p:spPr>
        <p:txBody>
          <a:bodyPr vert="horz" lIns="134519" tIns="67260" rIns="134519" bIns="6726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8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5439387" y="14329968"/>
            <a:ext cx="4159529" cy="755224"/>
          </a:xfrm>
          <a:prstGeom prst="rect">
            <a:avLst/>
          </a:prstGeom>
        </p:spPr>
        <p:txBody>
          <a:bodyPr vert="horz" lIns="134519" tIns="67260" rIns="134519" bIns="6726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800">
                <a:latin typeface="+mn-lt"/>
                <a:ea typeface="+mn-ea"/>
              </a:defRPr>
            </a:lvl1pPr>
          </a:lstStyle>
          <a:p>
            <a:pPr>
              <a:defRPr/>
            </a:pPr>
            <a:fld id="{23717795-CACC-4A0F-9052-EEEBD682239A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602703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3717795-CACC-4A0F-9052-EEEBD682239A}" type="slidenum">
              <a:rPr lang="zh-CN" altLang="en-US" smtClean="0"/>
              <a:pPr>
                <a:defRPr/>
              </a:pPr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4836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3717795-CACC-4A0F-9052-EEEBD682239A}" type="slidenum">
              <a:rPr lang="zh-CN" altLang="en-US" smtClean="0"/>
              <a:pPr>
                <a:defRPr/>
              </a:pPr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23460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3717795-CACC-4A0F-9052-EEEBD682239A}" type="slidenum">
              <a:rPr lang="zh-CN" altLang="en-US" smtClean="0"/>
              <a:pPr>
                <a:defRPr/>
              </a:pPr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46257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3717795-CACC-4A0F-9052-EEEBD682239A}" type="slidenum">
              <a:rPr lang="zh-CN" altLang="en-US" smtClean="0"/>
              <a:pPr>
                <a:defRPr/>
              </a:pPr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05478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3717795-CACC-4A0F-9052-EEEBD682239A}" type="slidenum">
              <a:rPr lang="zh-CN" altLang="en-US" smtClean="0"/>
              <a:pPr>
                <a:defRPr/>
              </a:pPr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05274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3717795-CACC-4A0F-9052-EEEBD682239A}" type="slidenum">
              <a:rPr lang="zh-CN" altLang="en-US" smtClean="0"/>
              <a:pPr>
                <a:defRPr/>
              </a:pPr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38673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3717795-CACC-4A0F-9052-EEEBD682239A}" type="slidenum">
              <a:rPr lang="zh-CN" altLang="en-US" smtClean="0"/>
              <a:pPr>
                <a:defRPr/>
              </a:pPr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19060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3717795-CACC-4A0F-9052-EEEBD682239A}" type="slidenum">
              <a:rPr lang="zh-CN" altLang="en-US" smtClean="0"/>
              <a:pPr>
                <a:defRPr/>
              </a:pPr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74519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3717795-CACC-4A0F-9052-EEEBD682239A}" type="slidenum">
              <a:rPr lang="zh-CN" altLang="en-US" smtClean="0"/>
              <a:pPr>
                <a:defRPr/>
              </a:pPr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778104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3717795-CACC-4A0F-9052-EEEBD682239A}" type="slidenum">
              <a:rPr lang="zh-CN" altLang="en-US" smtClean="0"/>
              <a:pPr>
                <a:defRPr/>
              </a:pPr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58044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3717795-CACC-4A0F-9052-EEEBD682239A}" type="slidenum">
              <a:rPr lang="zh-CN" altLang="en-US" smtClean="0"/>
              <a:pPr>
                <a:defRPr/>
              </a:pPr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59004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3717795-CACC-4A0F-9052-EEEBD682239A}" type="slidenum">
              <a:rPr lang="zh-CN" altLang="en-US" smtClean="0"/>
              <a:pPr>
                <a:defRPr/>
              </a:pPr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089283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3717795-CACC-4A0F-9052-EEEBD682239A}" type="slidenum">
              <a:rPr lang="zh-CN" altLang="en-US" smtClean="0"/>
              <a:pPr>
                <a:defRPr/>
              </a:pPr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70046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课程重要的是老师告诉你***很有用，值得一学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3717795-CACC-4A0F-9052-EEEBD682239A}" type="slidenum">
              <a:rPr lang="zh-CN" altLang="en-US" smtClean="0"/>
              <a:pPr>
                <a:defRPr/>
              </a:pPr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86534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3717795-CACC-4A0F-9052-EEEBD682239A}" type="slidenum">
              <a:rPr lang="zh-CN" altLang="en-US" smtClean="0"/>
              <a:pPr>
                <a:defRPr/>
              </a:pPr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38488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3717795-CACC-4A0F-9052-EEEBD682239A}" type="slidenum">
              <a:rPr lang="zh-CN" altLang="en-US" smtClean="0"/>
              <a:pPr>
                <a:defRPr/>
              </a:pPr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11222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3717795-CACC-4A0F-9052-EEEBD682239A}" type="slidenum">
              <a:rPr lang="zh-CN" altLang="en-US" smtClean="0"/>
              <a:pPr>
                <a:defRPr/>
              </a:pPr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76992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3717795-CACC-4A0F-9052-EEEBD682239A}" type="slidenum">
              <a:rPr lang="zh-CN" altLang="en-US" smtClean="0"/>
              <a:pPr>
                <a:defRPr/>
              </a:pPr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79621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3717795-CACC-4A0F-9052-EEEBD682239A}" type="slidenum">
              <a:rPr lang="zh-CN" altLang="en-US" smtClean="0"/>
              <a:pPr>
                <a:defRPr/>
              </a:pPr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61541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3717795-CACC-4A0F-9052-EEEBD682239A}" type="slidenum">
              <a:rPr lang="zh-CN" altLang="en-US" smtClean="0"/>
              <a:pPr>
                <a:defRPr/>
              </a:pPr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78747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7550629-195A-4506-B83C-07B0D58BAA1B}" type="datetime1">
              <a:rPr lang="zh-CN" altLang="en-US"/>
              <a:pPr>
                <a:defRPr/>
              </a:pPr>
              <a:t>2021/4/9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F085E26-733E-4368-B721-106BDA678CC5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A63B10E-0D41-4301-BF36-FB1AF5A8D56D}" type="datetime1">
              <a:rPr lang="zh-CN" altLang="en-US"/>
              <a:pPr>
                <a:defRPr/>
              </a:pPr>
              <a:t>2021/4/9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4D6F130-DC0D-4592-AABE-B4AC62205BD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44F7255-E035-41EE-9FFC-3C4E3EDCA62F}" type="datetime1">
              <a:rPr lang="zh-CN" altLang="en-US"/>
              <a:pPr>
                <a:defRPr/>
              </a:pPr>
              <a:t>2021/4/9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104248-6C23-4907-AE4A-A855F8DA0B00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188640"/>
            <a:ext cx="7596336" cy="504056"/>
          </a:xfrm>
        </p:spPr>
        <p:txBody>
          <a:bodyPr>
            <a:noAutofit/>
          </a:bodyPr>
          <a:lstStyle>
            <a:lvl1pPr algn="l">
              <a:defRPr sz="3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 b="1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defRPr>
            </a:lvl1pPr>
            <a:lvl2pPr>
              <a:defRPr sz="2000" b="1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defRPr>
            </a:lvl2pPr>
            <a:lvl3pPr>
              <a:defRPr sz="200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defRPr>
            </a:lvl3pPr>
            <a:lvl4pPr>
              <a:defRPr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defRPr>
            </a:lvl4pPr>
            <a:lvl5pPr>
              <a:defRPr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B473C4A-E8CF-4259-B200-A3CB3EA2191B}" type="datetime1">
              <a:rPr lang="zh-CN" altLang="en-US"/>
              <a:pPr>
                <a:defRPr/>
              </a:pPr>
              <a:t>2021/4/9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875463" y="6399213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60014E1-8BF2-461C-8A54-B9FFA19513F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C26F3BA-5F79-4F88-BB08-17893222DDC4}" type="datetime1">
              <a:rPr lang="zh-CN" altLang="en-US"/>
              <a:pPr>
                <a:defRPr/>
              </a:pPr>
              <a:t>2021/4/9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37F842E-1BEF-4EC4-AB84-14B813B98BD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5055E36-068E-4E9E-8FDF-6E3DB50B51A2}" type="datetime1">
              <a:rPr lang="zh-CN" altLang="en-US"/>
              <a:pPr>
                <a:defRPr/>
              </a:pPr>
              <a:t>2021/4/9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A31F020-4FEC-4BB9-99C6-9C46269E8ABE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058E534-A951-47B4-8617-6A984745D4FF}" type="datetime1">
              <a:rPr lang="zh-CN" altLang="en-US"/>
              <a:pPr>
                <a:defRPr/>
              </a:pPr>
              <a:t>2021/4/9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E974E6F-B7EA-4214-AB01-65458578CC2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FB5DA89-4138-45E9-A5B8-5297A1232ED3}" type="datetime1">
              <a:rPr lang="zh-CN" altLang="en-US"/>
              <a:pPr>
                <a:defRPr/>
              </a:pPr>
              <a:t>2021/4/9</a:t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34AF85A-0DED-4C3B-9FB9-8158C209F87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D7772D0-A471-4792-9132-46F54EE1830E}" type="datetime1">
              <a:rPr lang="zh-CN" altLang="en-US"/>
              <a:pPr>
                <a:defRPr/>
              </a:pPr>
              <a:t>2021/4/9</a:t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F15F38-29D4-4ED8-9026-891A0A586810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E00481D-5231-49F7-9C22-B6FCD09FB102}" type="datetime1">
              <a:rPr lang="zh-CN" altLang="en-US"/>
              <a:pPr>
                <a:defRPr/>
              </a:pPr>
              <a:t>2021/4/9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6AA046D-BBCF-4C2E-9638-97A7FA3B1CF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4AAD64C-6529-43DD-9342-83CCA87B223A}" type="datetime1">
              <a:rPr lang="zh-CN" altLang="en-US"/>
              <a:pPr>
                <a:defRPr/>
              </a:pPr>
              <a:t>2021/4/9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A12B151-9D13-4654-956F-FC31538EFF2E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266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b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A035C787-92CB-4B87-875B-0B0219B6F28D}" type="datetime1">
              <a:rPr lang="zh-CN" altLang="en-US"/>
              <a:pPr>
                <a:defRPr/>
              </a:pPr>
              <a:t>2021/4/9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 b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b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975EEF2F-CD1E-470D-919E-63113D773266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  <p:pic>
        <p:nvPicPr>
          <p:cNvPr id="26631" name="Picture 2" descr="C:\Users\ITripleE\Desktop\logo2.png"/>
          <p:cNvPicPr>
            <a:picLocks noChangeAspect="1" noChangeArrowheads="1"/>
          </p:cNvPicPr>
          <p:nvPr userDrawn="1"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矩形 1"/>
          <p:cNvSpPr/>
          <p:nvPr userDrawn="1"/>
        </p:nvSpPr>
        <p:spPr>
          <a:xfrm>
            <a:off x="0" y="936625"/>
            <a:ext cx="9144000" cy="59213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0" r:id="rId3"/>
    <p:sldLayoutId id="2147483669" r:id="rId4"/>
    <p:sldLayoutId id="2147483668" r:id="rId5"/>
    <p:sldLayoutId id="2147483667" r:id="rId6"/>
    <p:sldLayoutId id="2147483666" r:id="rId7"/>
    <p:sldLayoutId id="2147483665" r:id="rId8"/>
    <p:sldLayoutId id="2147483664" r:id="rId9"/>
    <p:sldLayoutId id="2147483663" r:id="rId10"/>
    <p:sldLayoutId id="2147483662" r:id="rId11"/>
  </p:sldLayoutIdLst>
  <p:transition/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hyperlink" Target="https://localhost:31515/static/help/symbolic/fourier.html#d117e112359" TargetMode="External"/><Relationship Id="rId7" Type="http://schemas.openxmlformats.org/officeDocument/2006/relationships/image" Target="../media/image21.png"/><Relationship Id="rId2" Type="http://schemas.openxmlformats.org/officeDocument/2006/relationships/hyperlink" Target="https://localhost:31515/static/help/symbolic/fourier.html#d117e112333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hyperlink" Target="https://localhost:31515/static/help/symbolic/fourier.html#d117e112383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localhost:31515/static/help/matlab/ref/fft.html?searchHighlight=fft&amp;searchResultIndex=1#d117e361480" TargetMode="External"/><Relationship Id="rId2" Type="http://schemas.openxmlformats.org/officeDocument/2006/relationships/hyperlink" Target="https://localhost:31515/static/help/matlab/ref/fft.html?searchHighlight=fft&amp;searchResultIndex=1#d117e361427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hyperlink" Target="https://localhost:31515/static/help/matlab/ref/fft.html?searchHighlight=fft&amp;searchResultIndex=1#d117e361557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32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31.wmf"/><Relationship Id="rId4" Type="http://schemas.openxmlformats.org/officeDocument/2006/relationships/oleObject" Target="../embeddings/oleObject1.bin"/><Relationship Id="rId9" Type="http://schemas.openxmlformats.org/officeDocument/2006/relationships/image" Target="../media/image33.w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emf"/><Relationship Id="rId5" Type="http://schemas.openxmlformats.org/officeDocument/2006/relationships/image" Target="../media/image42.emf"/><Relationship Id="rId4" Type="http://schemas.openxmlformats.org/officeDocument/2006/relationships/image" Target="../media/image41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hyperlink" Target="https://localhost:31515/static/help/wavelet/ref/wavedec.html?snc=DDQOLB&amp;container=jshelpbrowser#d117e88207" TargetMode="External"/><Relationship Id="rId7" Type="http://schemas.openxmlformats.org/officeDocument/2006/relationships/hyperlink" Target="https://localhost:31515/static/help/wavelet/ref/waverec.html#d117e95938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localhost:31515/static/help/wavelet/ref/waverec.html#d117e95891" TargetMode="External"/><Relationship Id="rId5" Type="http://schemas.openxmlformats.org/officeDocument/2006/relationships/image" Target="../media/image47.png"/><Relationship Id="rId4" Type="http://schemas.openxmlformats.org/officeDocument/2006/relationships/hyperlink" Target="https://localhost:31515/static/help/wavelet/ref/wavedec.html?snc=DDQOLB&amp;container=jshelpbrowser#d117e88254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localhost:31515/static/help/wavelet/ref/wdenoise.html?searchHighlight=wdenoise&amp;searchResultIndex=1#d117e102503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hyperlink" Target="https://localhost:31515/static/help/wavelet/ref/wdenoise.html?searchHighlight=wdenoise&amp;searchResultIndex=1#d117e102635" TargetMode="External"/><Relationship Id="rId4" Type="http://schemas.openxmlformats.org/officeDocument/2006/relationships/hyperlink" Target="https://localhost:31515/static/help/wavelet/ref/wdenoise.html?searchHighlight=wdenoise&amp;searchResultIndex=1#d117e102584" TargetMode="Externa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extBox 8"/>
          <p:cNvSpPr txBox="1">
            <a:spLocks noChangeArrowheads="1"/>
          </p:cNvSpPr>
          <p:nvPr/>
        </p:nvSpPr>
        <p:spPr bwMode="auto">
          <a:xfrm>
            <a:off x="0" y="0"/>
            <a:ext cx="9144000" cy="121443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/>
              <a:t>     </a:t>
            </a:r>
          </a:p>
          <a:p>
            <a:r>
              <a:rPr lang="en-US" altLang="zh-CN"/>
              <a:t>      </a:t>
            </a:r>
          </a:p>
          <a:p>
            <a:r>
              <a:rPr lang="en-US" altLang="zh-CN"/>
              <a:t>    </a:t>
            </a:r>
          </a:p>
          <a:p>
            <a:endParaRPr lang="zh-CN" altLang="en-US"/>
          </a:p>
        </p:txBody>
      </p:sp>
      <p:sp>
        <p:nvSpPr>
          <p:cNvPr id="15362" name="Rectangle 2"/>
          <p:cNvSpPr>
            <a:spLocks noChangeArrowheads="1"/>
          </p:cNvSpPr>
          <p:nvPr/>
        </p:nvSpPr>
        <p:spPr bwMode="auto">
          <a:xfrm>
            <a:off x="-6350" y="1341438"/>
            <a:ext cx="9150350" cy="2447602"/>
          </a:xfrm>
          <a:prstGeom prst="rect">
            <a:avLst/>
          </a:prstGeom>
          <a:gradFill rotWithShape="0">
            <a:gsLst>
              <a:gs pos="0">
                <a:srgbClr val="265A9A"/>
              </a:gs>
              <a:gs pos="50000">
                <a:srgbClr val="357BE3"/>
              </a:gs>
              <a:gs pos="100000">
                <a:srgbClr val="265A9A"/>
              </a:gs>
            </a:gsLst>
            <a:lin ang="2700000" scaled="1"/>
          </a:gradFill>
          <a:ln w="9525" algn="ctr">
            <a:noFill/>
            <a:miter lim="800000"/>
            <a:headEnd/>
            <a:tailEnd/>
          </a:ln>
        </p:spPr>
        <p:txBody>
          <a:bodyPr wrap="none" lIns="113157" tIns="56579" rIns="113157" bIns="56579" anchor="ctr"/>
          <a:lstStyle/>
          <a:p>
            <a:pPr algn="ctr"/>
            <a:endParaRPr lang="zh-CN" altLang="en-US" b="1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363" name="Rectangle 6"/>
          <p:cNvSpPr>
            <a:spLocks noChangeArrowheads="1"/>
          </p:cNvSpPr>
          <p:nvPr/>
        </p:nvSpPr>
        <p:spPr bwMode="auto">
          <a:xfrm>
            <a:off x="0" y="1557338"/>
            <a:ext cx="9144000" cy="719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0" hangingPunct="0"/>
            <a:r>
              <a:rPr lang="zh-CN" altLang="en-US" sz="48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电气工程建模与仿真</a:t>
            </a:r>
          </a:p>
        </p:txBody>
      </p:sp>
      <p:sp>
        <p:nvSpPr>
          <p:cNvPr id="15364" name="Rectangle 6"/>
          <p:cNvSpPr>
            <a:spLocks noChangeArrowheads="1"/>
          </p:cNvSpPr>
          <p:nvPr/>
        </p:nvSpPr>
        <p:spPr bwMode="auto">
          <a:xfrm>
            <a:off x="34925" y="2348483"/>
            <a:ext cx="9072563" cy="1152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0" hangingPunct="0"/>
            <a:r>
              <a:rPr lang="en-US" altLang="zh-CN" sz="3600" b="1" dirty="0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</a:rPr>
              <a:t>MATLAB</a:t>
            </a:r>
            <a:r>
              <a:rPr lang="zh-CN" altLang="en-US" sz="3600" b="1" dirty="0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</a:rPr>
              <a:t>综合案例</a:t>
            </a:r>
            <a:endParaRPr lang="en-US" altLang="zh-CN" sz="3600" b="1" dirty="0">
              <a:solidFill>
                <a:srgbClr val="FFFF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365" name="Rectangle 8"/>
          <p:cNvSpPr>
            <a:spLocks noChangeArrowheads="1"/>
          </p:cNvSpPr>
          <p:nvPr/>
        </p:nvSpPr>
        <p:spPr bwMode="auto">
          <a:xfrm>
            <a:off x="0" y="0"/>
            <a:ext cx="9144000" cy="981075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  <a:headEnd/>
            <a:tailEnd/>
          </a:ln>
        </p:spPr>
        <p:txBody>
          <a:bodyPr wrap="none" lIns="113157" tIns="56579" rIns="113157" bIns="56579" anchor="ctr"/>
          <a:lstStyle/>
          <a:p>
            <a:pPr algn="ctr"/>
            <a:endParaRPr lang="zh-CN" altLang="en-US">
              <a:latin typeface="Calibri" pitchFamily="34" charset="0"/>
            </a:endParaRPr>
          </a:p>
        </p:txBody>
      </p:sp>
      <p:sp>
        <p:nvSpPr>
          <p:cNvPr id="15366" name="Rectangle 9"/>
          <p:cNvSpPr>
            <a:spLocks noChangeArrowheads="1"/>
          </p:cNvSpPr>
          <p:nvPr/>
        </p:nvSpPr>
        <p:spPr bwMode="auto">
          <a:xfrm>
            <a:off x="0" y="3752527"/>
            <a:ext cx="9144000" cy="73025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100000">
                <a:srgbClr val="2F70B2"/>
              </a:gs>
            </a:gsLst>
            <a:lin ang="18900000" scaled="1"/>
          </a:gradFill>
          <a:ln w="9525" algn="ctr">
            <a:noFill/>
            <a:miter lim="800000"/>
            <a:headEnd/>
            <a:tailEnd/>
          </a:ln>
        </p:spPr>
        <p:txBody>
          <a:bodyPr wrap="none" lIns="113157" tIns="56579" rIns="113157" bIns="56579" anchor="ctr"/>
          <a:lstStyle/>
          <a:p>
            <a:pPr algn="ctr"/>
            <a:endParaRPr lang="zh-CN" altLang="en-US" b="1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367" name="Rectangle 10"/>
          <p:cNvSpPr>
            <a:spLocks noChangeArrowheads="1"/>
          </p:cNvSpPr>
          <p:nvPr/>
        </p:nvSpPr>
        <p:spPr bwMode="auto">
          <a:xfrm>
            <a:off x="-6350" y="1268413"/>
            <a:ext cx="9150350" cy="73025"/>
          </a:xfrm>
          <a:prstGeom prst="rect">
            <a:avLst/>
          </a:prstGeom>
          <a:gradFill rotWithShape="1">
            <a:gsLst>
              <a:gs pos="0">
                <a:srgbClr val="265A9A"/>
              </a:gs>
              <a:gs pos="100000">
                <a:schemeClr val="bg1"/>
              </a:gs>
            </a:gsLst>
            <a:lin ang="18900000" scaled="1"/>
          </a:gradFill>
          <a:ln w="9525" algn="ctr">
            <a:noFill/>
            <a:miter lim="800000"/>
            <a:headEnd/>
            <a:tailEnd/>
          </a:ln>
        </p:spPr>
        <p:txBody>
          <a:bodyPr wrap="none" lIns="113157" tIns="56579" rIns="113157" bIns="56579" anchor="ctr"/>
          <a:lstStyle/>
          <a:p>
            <a:pPr algn="ctr"/>
            <a:endParaRPr lang="zh-CN" altLang="en-US" b="1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368" name="Text Box 4"/>
          <p:cNvSpPr txBox="1">
            <a:spLocks noChangeArrowheads="1"/>
          </p:cNvSpPr>
          <p:nvPr/>
        </p:nvSpPr>
        <p:spPr bwMode="auto">
          <a:xfrm>
            <a:off x="2721452" y="5992119"/>
            <a:ext cx="3673475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3" dist="53882" dir="13500000">
              <a:schemeClr val="bg2">
                <a:alpha val="50000"/>
              </a:schemeClr>
            </a:prstShdw>
          </a:effectLst>
        </p:spPr>
        <p:txBody>
          <a:bodyPr>
            <a:spAutoFit/>
          </a:bodyPr>
          <a:lstStyle/>
          <a:p>
            <a:pPr algn="ctr">
              <a:spcBef>
                <a:spcPts val="1200"/>
              </a:spcBef>
            </a:pPr>
            <a:r>
              <a:rPr lang="en-US" altLang="zh-CN" sz="2400" b="1" dirty="0">
                <a:solidFill>
                  <a:srgbClr val="2A65AC"/>
                </a:solidFill>
                <a:latin typeface="微软雅黑" pitchFamily="34" charset="-122"/>
                <a:ea typeface="微软雅黑" pitchFamily="34" charset="-122"/>
              </a:rPr>
              <a:t>2021</a:t>
            </a:r>
            <a:r>
              <a:rPr lang="zh-CN" altLang="en-US" sz="2400" b="1" dirty="0">
                <a:solidFill>
                  <a:srgbClr val="2A65AC"/>
                </a:solidFill>
                <a:latin typeface="微软雅黑" pitchFamily="34" charset="-122"/>
                <a:ea typeface="微软雅黑" pitchFamily="34" charset="-122"/>
              </a:rPr>
              <a:t>年</a:t>
            </a:r>
            <a:r>
              <a:rPr lang="en-US" altLang="zh-CN" sz="2400" b="1" dirty="0">
                <a:solidFill>
                  <a:srgbClr val="2A65AC"/>
                </a:solidFill>
                <a:latin typeface="微软雅黑" pitchFamily="34" charset="-122"/>
                <a:ea typeface="微软雅黑" pitchFamily="34" charset="-122"/>
              </a:rPr>
              <a:t>04</a:t>
            </a:r>
            <a:r>
              <a:rPr lang="zh-CN" altLang="en-US" sz="2400" b="1" dirty="0">
                <a:solidFill>
                  <a:srgbClr val="2A65AC"/>
                </a:solidFill>
                <a:latin typeface="微软雅黑" pitchFamily="34" charset="-122"/>
                <a:ea typeface="微软雅黑" pitchFamily="34" charset="-122"/>
              </a:rPr>
              <a:t>月</a:t>
            </a:r>
          </a:p>
        </p:txBody>
      </p:sp>
      <p:pic>
        <p:nvPicPr>
          <p:cNvPr id="15369" name="Picture 11" descr="xiaohui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737350" y="260350"/>
            <a:ext cx="600075" cy="438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70" name="Picture 12" descr="hust调色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contrast="-48000"/>
          </a:blip>
          <a:srcRect/>
          <a:stretch>
            <a:fillRect/>
          </a:stretch>
        </p:blipFill>
        <p:spPr bwMode="auto">
          <a:xfrm>
            <a:off x="7451725" y="330200"/>
            <a:ext cx="1584325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Rectangle 6"/>
          <p:cNvSpPr>
            <a:spLocks noChangeArrowheads="1"/>
          </p:cNvSpPr>
          <p:nvPr/>
        </p:nvSpPr>
        <p:spPr bwMode="auto">
          <a:xfrm>
            <a:off x="-6350" y="3538191"/>
            <a:ext cx="9144000" cy="719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0" hangingPunct="0"/>
            <a:endParaRPr lang="zh-CN" altLang="en-US" sz="28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" name="Text Box 4"/>
          <p:cNvSpPr txBox="1">
            <a:spLocks noChangeArrowheads="1"/>
          </p:cNvSpPr>
          <p:nvPr/>
        </p:nvSpPr>
        <p:spPr bwMode="auto">
          <a:xfrm>
            <a:off x="2206863" y="4566743"/>
            <a:ext cx="473027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3" dist="53882" dir="13500000">
              <a:schemeClr val="bg2">
                <a:alpha val="50000"/>
              </a:schemeClr>
            </a:prstShdw>
          </a:effectLst>
        </p:spPr>
        <p:txBody>
          <a:bodyPr wrap="square">
            <a:spAutoFit/>
          </a:bodyPr>
          <a:lstStyle/>
          <a:p>
            <a:pPr algn="ctr">
              <a:spcBef>
                <a:spcPts val="1200"/>
              </a:spcBef>
            </a:pPr>
            <a:r>
              <a:rPr lang="zh-CN" altLang="en-US" sz="2400" b="1" dirty="0">
                <a:solidFill>
                  <a:srgbClr val="2A65AC"/>
                </a:solidFill>
                <a:latin typeface="微软雅黑" pitchFamily="34" charset="-122"/>
                <a:ea typeface="微软雅黑" pitchFamily="34" charset="-122"/>
              </a:rPr>
              <a:t>电气工程建模与仿真课程组</a:t>
            </a:r>
          </a:p>
        </p:txBody>
      </p:sp>
    </p:spTree>
  </p:cSld>
  <p:clrMapOvr>
    <a:masterClrMapping/>
  </p:clrMapOvr>
  <p:transition advTm="24146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FF15F38-29D4-4ED8-9026-891A0A586810}" type="slidenum">
              <a:rPr lang="zh-CN" altLang="en-US" smtClean="0"/>
              <a:pPr>
                <a:defRPr/>
              </a:pPr>
              <a:t>10</a:t>
            </a:fld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01" b="24579"/>
          <a:stretch/>
        </p:blipFill>
        <p:spPr>
          <a:xfrm>
            <a:off x="4499992" y="1023716"/>
            <a:ext cx="4627934" cy="141486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48" t="86196" r="11000" b="-562"/>
          <a:stretch/>
        </p:blipFill>
        <p:spPr>
          <a:xfrm>
            <a:off x="4716016" y="2438582"/>
            <a:ext cx="3888432" cy="28803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73" r="7831" b="52535"/>
          <a:stretch/>
        </p:blipFill>
        <p:spPr>
          <a:xfrm>
            <a:off x="4932040" y="5085184"/>
            <a:ext cx="4104456" cy="172206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936"/>
          <a:stretch/>
        </p:blipFill>
        <p:spPr>
          <a:xfrm>
            <a:off x="6396761" y="2761665"/>
            <a:ext cx="2649581" cy="2299912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07748119-0844-4E13-93FE-D1A1794BA46E}"/>
              </a:ext>
            </a:extLst>
          </p:cNvPr>
          <p:cNvSpPr/>
          <p:nvPr/>
        </p:nvSpPr>
        <p:spPr>
          <a:xfrm>
            <a:off x="215008" y="953129"/>
            <a:ext cx="414096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>
                <a:solidFill>
                  <a:schemeClr val="tx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信号频谱</a:t>
            </a:r>
            <a:endParaRPr lang="en-US" altLang="zh-CN" sz="2400" b="1" dirty="0">
              <a:solidFill>
                <a:schemeClr val="tx2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25000"/>
              </a:lnSpc>
            </a:pPr>
            <a:r>
              <a:rPr lang="zh-CN" altLang="en-US" sz="2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对应信号在频率域的特征</a:t>
            </a:r>
            <a:endParaRPr lang="en-US" altLang="zh-CN" sz="20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5000"/>
              </a:lnSpc>
            </a:pPr>
            <a:r>
              <a:rPr lang="zh-CN" altLang="en-US" sz="2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往往比时域信号表达更清晰简单</a:t>
            </a:r>
            <a:endParaRPr lang="zh-CN" altLang="zh-CN" sz="2000" b="1" dirty="0">
              <a:solidFill>
                <a:schemeClr val="tx2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7748119-0844-4E13-93FE-D1A1794BA46E}"/>
              </a:ext>
            </a:extLst>
          </p:cNvPr>
          <p:cNvSpPr/>
          <p:nvPr/>
        </p:nvSpPr>
        <p:spPr>
          <a:xfrm>
            <a:off x="215008" y="2387574"/>
            <a:ext cx="414096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>
                <a:solidFill>
                  <a:schemeClr val="tx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应用</a:t>
            </a:r>
            <a:endParaRPr lang="en-US" altLang="zh-CN" sz="2400" b="1" dirty="0">
              <a:solidFill>
                <a:schemeClr val="tx2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25000"/>
              </a:lnSpc>
            </a:pPr>
            <a:r>
              <a:rPr lang="zh-CN" altLang="en-US" sz="2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信号滤波、去噪</a:t>
            </a:r>
            <a:endParaRPr lang="en-US" altLang="zh-CN" sz="20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5000"/>
              </a:lnSpc>
            </a:pPr>
            <a:r>
              <a:rPr lang="zh-CN" altLang="en-US" sz="2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信号（图像等）压缩</a:t>
            </a:r>
            <a:endParaRPr lang="zh-CN" altLang="zh-CN" sz="2000" b="1" dirty="0">
              <a:solidFill>
                <a:schemeClr val="tx2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97" t="49618" r="7206" b="2748"/>
          <a:stretch/>
        </p:blipFill>
        <p:spPr>
          <a:xfrm>
            <a:off x="251520" y="5157270"/>
            <a:ext cx="4104456" cy="1728192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037"/>
          <a:stretch/>
        </p:blipFill>
        <p:spPr>
          <a:xfrm>
            <a:off x="3100958" y="2726869"/>
            <a:ext cx="2654052" cy="2310846"/>
          </a:xfrm>
          <a:prstGeom prst="rect">
            <a:avLst/>
          </a:prstGeom>
        </p:spPr>
      </p:pic>
      <p:sp>
        <p:nvSpPr>
          <p:cNvPr id="11" name="右箭头 10"/>
          <p:cNvSpPr/>
          <p:nvPr/>
        </p:nvSpPr>
        <p:spPr>
          <a:xfrm>
            <a:off x="5839298" y="3711012"/>
            <a:ext cx="473174" cy="294051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右箭头 11"/>
          <p:cNvSpPr/>
          <p:nvPr/>
        </p:nvSpPr>
        <p:spPr>
          <a:xfrm>
            <a:off x="4427984" y="5874340"/>
            <a:ext cx="473174" cy="294051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标题 1"/>
          <p:cNvSpPr txBox="1">
            <a:spLocks/>
          </p:cNvSpPr>
          <p:nvPr/>
        </p:nvSpPr>
        <p:spPr>
          <a:xfrm>
            <a:off x="1187624" y="172795"/>
            <a:ext cx="6264548" cy="503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>
            <a:lvl1pPr eaLnBrk="0" hangingPunct="0">
              <a:defRPr sz="3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  <a:cs typeface="+mj-cs"/>
              </a:defRPr>
            </a:lvl1pPr>
            <a:lvl2pPr algn="ctr" eaLnBrk="0" hangingPunct="0">
              <a:defRPr sz="4400">
                <a:latin typeface="Calibri" pitchFamily="34" charset="0"/>
                <a:ea typeface="宋体" pitchFamily="2" charset="-122"/>
              </a:defRPr>
            </a:lvl2pPr>
            <a:lvl3pPr algn="ctr" eaLnBrk="0" hangingPunct="0">
              <a:defRPr sz="4400">
                <a:latin typeface="Calibri" pitchFamily="34" charset="0"/>
                <a:ea typeface="宋体" pitchFamily="2" charset="-122"/>
              </a:defRPr>
            </a:lvl3pPr>
            <a:lvl4pPr algn="ctr" eaLnBrk="0" hangingPunct="0">
              <a:defRPr sz="4400">
                <a:latin typeface="Calibri" pitchFamily="34" charset="0"/>
                <a:ea typeface="宋体" pitchFamily="2" charset="-122"/>
              </a:defRPr>
            </a:lvl4pPr>
            <a:lvl5pPr algn="ctr" eaLnBrk="0" hangingPunct="0">
              <a:defRPr sz="4400">
                <a:latin typeface="Calibri" pitchFamily="34" charset="0"/>
                <a:ea typeface="宋体" pitchFamily="2" charset="-122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  <a:ea typeface="宋体" pitchFamily="2" charset="-122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  <a:ea typeface="宋体" pitchFamily="2" charset="-122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  <a:ea typeface="宋体" pitchFamily="2" charset="-122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  <a:ea typeface="宋体" pitchFamily="2" charset="-122"/>
              </a:defRPr>
            </a:lvl9pPr>
          </a:lstStyle>
          <a:p>
            <a:pPr algn="ctr">
              <a:defRPr/>
            </a:pPr>
            <a:r>
              <a:rPr lang="zh-CN" alt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信号频谱分析</a:t>
            </a:r>
          </a:p>
        </p:txBody>
      </p:sp>
    </p:spTree>
    <p:extLst>
      <p:ext uri="{BB962C8B-B14F-4D97-AF65-F5344CB8AC3E}">
        <p14:creationId xmlns:p14="http://schemas.microsoft.com/office/powerpoint/2010/main" val="3261501096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FF15F38-29D4-4ED8-9026-891A0A586810}" type="slidenum">
              <a:rPr lang="zh-CN" altLang="en-US" smtClean="0"/>
              <a:pPr>
                <a:defRPr/>
              </a:pPr>
              <a:t>11</a:t>
            </a:fld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7748119-0844-4E13-93FE-D1A1794BA46E}"/>
              </a:ext>
            </a:extLst>
          </p:cNvPr>
          <p:cNvSpPr/>
          <p:nvPr/>
        </p:nvSpPr>
        <p:spPr>
          <a:xfrm>
            <a:off x="215008" y="953129"/>
            <a:ext cx="4140968" cy="5116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>
                <a:solidFill>
                  <a:schemeClr val="tx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原理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7748119-0844-4E13-93FE-D1A1794BA46E}"/>
              </a:ext>
            </a:extLst>
          </p:cNvPr>
          <p:cNvSpPr/>
          <p:nvPr/>
        </p:nvSpPr>
        <p:spPr>
          <a:xfrm>
            <a:off x="215008" y="2387574"/>
            <a:ext cx="8471792" cy="24776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>
                <a:solidFill>
                  <a:schemeClr val="tx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理解</a:t>
            </a:r>
            <a:endParaRPr lang="en-US" altLang="zh-CN" sz="2400" b="1" dirty="0">
              <a:solidFill>
                <a:schemeClr val="tx2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25000"/>
              </a:lnSpc>
            </a:pPr>
            <a:r>
              <a:rPr lang="zh-CN" altLang="en-US" sz="2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函数空间理论：正弦函数是有界连续函数空间的一组正交基函数，所有函数都可由正弦函数叠加得到；</a:t>
            </a:r>
            <a:endParaRPr lang="en-US" altLang="zh-CN" sz="20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5000"/>
              </a:lnSpc>
            </a:pPr>
            <a:r>
              <a:rPr lang="en-US" altLang="zh-CN" sz="2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 </a:t>
            </a:r>
            <a:r>
              <a:rPr lang="zh-CN" altLang="en-US" sz="2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可以看作是</a:t>
            </a:r>
            <a:r>
              <a:rPr lang="en-US" altLang="zh-CN" sz="2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x(t)</a:t>
            </a:r>
            <a:r>
              <a:rPr lang="zh-CN" altLang="en-US" sz="2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与正弦函数</a:t>
            </a:r>
            <a:r>
              <a:rPr lang="en-US" altLang="zh-CN" sz="2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</a:t>
            </a:r>
            <a:r>
              <a:rPr lang="en-US" altLang="zh-CN" sz="2000" baseline="30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en-US" altLang="zh-CN" sz="2000" baseline="30000" dirty="0" err="1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l-GR" altLang="zh-CN" sz="2000" baseline="30000" dirty="0">
                <a:solidFill>
                  <a:schemeClr val="tx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ω</a:t>
            </a:r>
            <a:r>
              <a:rPr lang="en-US" altLang="zh-CN" sz="2000" baseline="30000" dirty="0">
                <a:solidFill>
                  <a:schemeClr val="tx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</a:t>
            </a:r>
            <a:r>
              <a:rPr lang="zh-CN" altLang="en-US" sz="2000" dirty="0">
                <a:solidFill>
                  <a:schemeClr val="tx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</a:t>
            </a:r>
            <a:r>
              <a:rPr lang="zh-CN" altLang="en-US" sz="2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内积（投影）运算，是一个求坐标的过程；</a:t>
            </a:r>
            <a:endParaRPr lang="en-US" altLang="zh-CN" sz="20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5000"/>
              </a:lnSpc>
            </a:pPr>
            <a:r>
              <a:rPr lang="zh-CN" altLang="en-US" sz="2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还可以看作是用特定频率的带通滤波器从</a:t>
            </a:r>
            <a:r>
              <a:rPr lang="en-US" altLang="zh-CN" sz="2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x(t)</a:t>
            </a:r>
            <a:r>
              <a:rPr lang="zh-CN" altLang="en-US" sz="2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中滤波的过程。</a:t>
            </a:r>
            <a:endParaRPr lang="zh-CN" altLang="zh-CN" sz="2000" b="1" dirty="0">
              <a:solidFill>
                <a:schemeClr val="tx2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3" name="标题 1"/>
          <p:cNvSpPr txBox="1">
            <a:spLocks/>
          </p:cNvSpPr>
          <p:nvPr/>
        </p:nvSpPr>
        <p:spPr>
          <a:xfrm>
            <a:off x="1187624" y="172795"/>
            <a:ext cx="6264548" cy="503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>
            <a:lvl1pPr eaLnBrk="0" hangingPunct="0">
              <a:defRPr sz="3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  <a:cs typeface="+mj-cs"/>
              </a:defRPr>
            </a:lvl1pPr>
            <a:lvl2pPr algn="ctr" eaLnBrk="0" hangingPunct="0">
              <a:defRPr sz="4400">
                <a:latin typeface="Calibri" pitchFamily="34" charset="0"/>
                <a:ea typeface="宋体" pitchFamily="2" charset="-122"/>
              </a:defRPr>
            </a:lvl2pPr>
            <a:lvl3pPr algn="ctr" eaLnBrk="0" hangingPunct="0">
              <a:defRPr sz="4400">
                <a:latin typeface="Calibri" pitchFamily="34" charset="0"/>
                <a:ea typeface="宋体" pitchFamily="2" charset="-122"/>
              </a:defRPr>
            </a:lvl3pPr>
            <a:lvl4pPr algn="ctr" eaLnBrk="0" hangingPunct="0">
              <a:defRPr sz="4400">
                <a:latin typeface="Calibri" pitchFamily="34" charset="0"/>
                <a:ea typeface="宋体" pitchFamily="2" charset="-122"/>
              </a:defRPr>
            </a:lvl4pPr>
            <a:lvl5pPr algn="ctr" eaLnBrk="0" hangingPunct="0">
              <a:defRPr sz="4400">
                <a:latin typeface="Calibri" pitchFamily="34" charset="0"/>
                <a:ea typeface="宋体" pitchFamily="2" charset="-122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  <a:ea typeface="宋体" pitchFamily="2" charset="-122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  <a:ea typeface="宋体" pitchFamily="2" charset="-122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  <a:ea typeface="宋体" pitchFamily="2" charset="-122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  <a:ea typeface="宋体" pitchFamily="2" charset="-122"/>
              </a:defRPr>
            </a:lvl9pPr>
          </a:lstStyle>
          <a:p>
            <a:pPr algn="ctr">
              <a:defRPr/>
            </a:pPr>
            <a:r>
              <a:rPr lang="zh-CN" alt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傅里叶（</a:t>
            </a:r>
            <a:r>
              <a:rPr lang="en-US" altLang="zh-CN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Fourier</a:t>
            </a:r>
            <a:r>
              <a:rPr lang="zh-CN" alt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）分解</a:t>
            </a: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4473" y="908720"/>
            <a:ext cx="4188828" cy="771811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9387" y="1792938"/>
            <a:ext cx="3559617" cy="865238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2483769" y="1113156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正变换</a:t>
            </a:r>
            <a:endParaRPr lang="zh-CN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2483768" y="2067263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逆变换</a:t>
            </a:r>
            <a:endParaRPr lang="zh-CN" altLang="en-US" dirty="0"/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560" y="3573016"/>
            <a:ext cx="1222227" cy="541411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251520" y="4797153"/>
            <a:ext cx="4678124" cy="1967983"/>
            <a:chOff x="850763" y="4731894"/>
            <a:chExt cx="4678124" cy="1967983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799"/>
            <a:stretch/>
          </p:blipFill>
          <p:spPr>
            <a:xfrm>
              <a:off x="850763" y="4731894"/>
              <a:ext cx="4678124" cy="1944216"/>
            </a:xfrm>
            <a:prstGeom prst="rect">
              <a:avLst/>
            </a:prstGeom>
          </p:spPr>
        </p:pic>
        <p:sp>
          <p:nvSpPr>
            <p:cNvPr id="4" name="文本框 3"/>
            <p:cNvSpPr txBox="1"/>
            <p:nvPr/>
          </p:nvSpPr>
          <p:spPr>
            <a:xfrm>
              <a:off x="3373468" y="6330545"/>
              <a:ext cx="5040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altLang="zh-CN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ω</a:t>
              </a:r>
              <a:r>
                <a:rPr lang="en-US" altLang="zh-CN" b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zh-CN" altLang="en-US" b="1" baseline="-25000" dirty="0"/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3815842" y="6145879"/>
              <a:ext cx="5040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altLang="zh-CN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ω</a:t>
              </a:r>
              <a:r>
                <a:rPr lang="en-US" altLang="zh-CN" b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zh-CN" altLang="en-US" b="1" baseline="-25000" dirty="0"/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4198876" y="5980873"/>
              <a:ext cx="504056" cy="3357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altLang="zh-CN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ω</a:t>
              </a:r>
              <a:r>
                <a:rPr lang="en-US" altLang="zh-CN" b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lang="zh-CN" altLang="en-US" b="1" baseline="-25000" dirty="0"/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4580026" y="5797794"/>
              <a:ext cx="5040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altLang="zh-CN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ω</a:t>
              </a:r>
              <a:r>
                <a:rPr lang="en-US" altLang="zh-CN" b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endParaRPr lang="zh-CN" altLang="en-US" b="1" baseline="-25000" dirty="0"/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5076056" y="5060335"/>
            <a:ext cx="3438354" cy="1647949"/>
            <a:chOff x="5076056" y="5060335"/>
            <a:chExt cx="3438354" cy="1647949"/>
          </a:xfrm>
        </p:grpSpPr>
        <p:sp>
          <p:nvSpPr>
            <p:cNvPr id="22" name="文本框 21"/>
            <p:cNvSpPr txBox="1"/>
            <p:nvPr/>
          </p:nvSpPr>
          <p:spPr>
            <a:xfrm>
              <a:off x="5076056" y="5569653"/>
              <a:ext cx="504056" cy="2975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baseline="-25000" dirty="0"/>
                <a:t>x(t)</a:t>
              </a:r>
              <a:endParaRPr lang="zh-CN" altLang="en-US" sz="2000" b="1" baseline="-25000" dirty="0"/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5868144" y="5090479"/>
              <a:ext cx="16561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latin typeface="Arial Narrow" panose="020B0606020202030204" pitchFamily="34" charset="0"/>
                  <a:cs typeface="Arial" panose="020B0604020202020204" pitchFamily="34" charset="0"/>
                </a:rPr>
                <a:t>&lt;x(t),e</a:t>
              </a:r>
              <a:r>
                <a:rPr lang="en-US" altLang="zh-CN" b="1" baseline="30000" dirty="0">
                  <a:latin typeface="Arial Narrow" panose="020B0606020202030204" pitchFamily="34" charset="0"/>
                  <a:cs typeface="Arial" panose="020B0604020202020204" pitchFamily="34" charset="0"/>
                </a:rPr>
                <a:t>-</a:t>
              </a:r>
              <a:r>
                <a:rPr lang="en-US" altLang="zh-CN" b="1" baseline="30000" dirty="0" err="1">
                  <a:latin typeface="Arial Narrow" panose="020B0606020202030204" pitchFamily="34" charset="0"/>
                  <a:cs typeface="Arial" panose="020B0604020202020204" pitchFamily="34" charset="0"/>
                </a:rPr>
                <a:t>i</a:t>
              </a:r>
              <a:r>
                <a:rPr lang="el-GR" altLang="zh-CN" b="1" baseline="30000" dirty="0">
                  <a:latin typeface="Arial Narrow" panose="020B0606020202030204" pitchFamily="34" charset="0"/>
                  <a:cs typeface="Arial" panose="020B0604020202020204" pitchFamily="34" charset="0"/>
                </a:rPr>
                <a:t> ω</a:t>
              </a:r>
              <a:r>
                <a:rPr lang="en-US" altLang="zh-CN" b="1" baseline="30000" dirty="0">
                  <a:latin typeface="Arial Narrow" panose="020B0606020202030204" pitchFamily="34" charset="0"/>
                  <a:cs typeface="Arial" panose="020B0604020202020204" pitchFamily="34" charset="0"/>
                </a:rPr>
                <a:t>1 t</a:t>
              </a:r>
              <a:r>
                <a:rPr lang="en-US" altLang="zh-CN" b="1" dirty="0">
                  <a:latin typeface="Arial Narrow" panose="020B0606020202030204" pitchFamily="34" charset="0"/>
                  <a:cs typeface="Arial" panose="020B0604020202020204" pitchFamily="34" charset="0"/>
                </a:rPr>
                <a:t>&gt;</a:t>
              </a:r>
              <a:endParaRPr lang="zh-CN" altLang="en-US" b="1" baseline="-25000" dirty="0"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5868144" y="5500449"/>
              <a:ext cx="16561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latin typeface="Arial Narrow" panose="020B0606020202030204" pitchFamily="34" charset="0"/>
                  <a:cs typeface="Arial" panose="020B0604020202020204" pitchFamily="34" charset="0"/>
                </a:rPr>
                <a:t>&lt;x(t),e</a:t>
              </a:r>
              <a:r>
                <a:rPr lang="en-US" altLang="zh-CN" b="1" baseline="30000" dirty="0">
                  <a:latin typeface="Arial Narrow" panose="020B0606020202030204" pitchFamily="34" charset="0"/>
                  <a:cs typeface="Arial" panose="020B0604020202020204" pitchFamily="34" charset="0"/>
                </a:rPr>
                <a:t>-</a:t>
              </a:r>
              <a:r>
                <a:rPr lang="en-US" altLang="zh-CN" b="1" baseline="30000" dirty="0" err="1">
                  <a:latin typeface="Arial Narrow" panose="020B0606020202030204" pitchFamily="34" charset="0"/>
                  <a:cs typeface="Arial" panose="020B0604020202020204" pitchFamily="34" charset="0"/>
                </a:rPr>
                <a:t>i</a:t>
              </a:r>
              <a:r>
                <a:rPr lang="el-GR" altLang="zh-CN" b="1" baseline="30000" dirty="0">
                  <a:latin typeface="Arial Narrow" panose="020B0606020202030204" pitchFamily="34" charset="0"/>
                  <a:cs typeface="Arial" panose="020B0604020202020204" pitchFamily="34" charset="0"/>
                </a:rPr>
                <a:t> ω</a:t>
              </a:r>
              <a:r>
                <a:rPr lang="en-US" altLang="zh-CN" b="1" baseline="30000" dirty="0">
                  <a:latin typeface="Arial Narrow" panose="020B0606020202030204" pitchFamily="34" charset="0"/>
                  <a:cs typeface="Arial" panose="020B0604020202020204" pitchFamily="34" charset="0"/>
                </a:rPr>
                <a:t>2 t</a:t>
              </a:r>
              <a:r>
                <a:rPr lang="en-US" altLang="zh-CN" b="1" dirty="0">
                  <a:latin typeface="Arial Narrow" panose="020B0606020202030204" pitchFamily="34" charset="0"/>
                  <a:cs typeface="Arial" panose="020B0604020202020204" pitchFamily="34" charset="0"/>
                </a:rPr>
                <a:t>&gt;</a:t>
              </a:r>
              <a:endParaRPr lang="zh-CN" altLang="en-US" b="1" baseline="-25000" dirty="0"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5951468" y="6338952"/>
              <a:ext cx="16561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latin typeface="Arial Narrow" panose="020B0606020202030204" pitchFamily="34" charset="0"/>
                  <a:cs typeface="Arial" panose="020B0604020202020204" pitchFamily="34" charset="0"/>
                </a:rPr>
                <a:t>&lt;x(t),e</a:t>
              </a:r>
              <a:r>
                <a:rPr lang="en-US" altLang="zh-CN" b="1" baseline="30000" dirty="0">
                  <a:latin typeface="Arial Narrow" panose="020B0606020202030204" pitchFamily="34" charset="0"/>
                  <a:cs typeface="Arial" panose="020B0604020202020204" pitchFamily="34" charset="0"/>
                </a:rPr>
                <a:t>-</a:t>
              </a:r>
              <a:r>
                <a:rPr lang="en-US" altLang="zh-CN" b="1" baseline="30000" dirty="0" err="1">
                  <a:latin typeface="Arial Narrow" panose="020B0606020202030204" pitchFamily="34" charset="0"/>
                  <a:cs typeface="Arial" panose="020B0604020202020204" pitchFamily="34" charset="0"/>
                </a:rPr>
                <a:t>i</a:t>
              </a:r>
              <a:r>
                <a:rPr lang="el-GR" altLang="zh-CN" b="1" baseline="30000" dirty="0">
                  <a:latin typeface="Arial Narrow" panose="020B0606020202030204" pitchFamily="34" charset="0"/>
                  <a:cs typeface="Arial" panose="020B0604020202020204" pitchFamily="34" charset="0"/>
                </a:rPr>
                <a:t> ω</a:t>
              </a:r>
              <a:r>
                <a:rPr lang="en-US" altLang="zh-CN" b="1" baseline="30000" dirty="0">
                  <a:latin typeface="Arial Narrow" panose="020B0606020202030204" pitchFamily="34" charset="0"/>
                  <a:cs typeface="Arial" panose="020B0604020202020204" pitchFamily="34" charset="0"/>
                </a:rPr>
                <a:t>n t</a:t>
              </a:r>
              <a:r>
                <a:rPr lang="en-US" altLang="zh-CN" b="1" dirty="0">
                  <a:latin typeface="Arial Narrow" panose="020B0606020202030204" pitchFamily="34" charset="0"/>
                  <a:cs typeface="Arial" panose="020B0604020202020204" pitchFamily="34" charset="0"/>
                </a:rPr>
                <a:t>&gt;</a:t>
              </a:r>
              <a:endParaRPr lang="zh-CN" altLang="en-US" b="1" baseline="-25000" dirty="0"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6156176" y="5892545"/>
              <a:ext cx="6850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latin typeface="Arial Narrow" panose="020B0606020202030204" pitchFamily="34" charset="0"/>
                  <a:cs typeface="Arial" panose="020B0604020202020204" pitchFamily="34" charset="0"/>
                </a:rPr>
                <a:t>…</a:t>
              </a:r>
              <a:endParaRPr lang="zh-CN" altLang="en-US" b="1" baseline="-25000" dirty="0"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7607652" y="5060335"/>
              <a:ext cx="88036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l-GR" altLang="zh-CN" b="1" dirty="0">
                  <a:latin typeface="Arial Narrow" panose="020B0606020202030204" pitchFamily="34" charset="0"/>
                  <a:cs typeface="Arial" panose="020B0604020202020204" pitchFamily="34" charset="0"/>
                </a:rPr>
                <a:t>ω</a:t>
              </a:r>
              <a:r>
                <a:rPr lang="en-US" altLang="zh-CN" b="1" baseline="-25000" dirty="0">
                  <a:latin typeface="Arial Narrow" panose="020B0606020202030204" pitchFamily="34" charset="0"/>
                  <a:cs typeface="Arial" panose="020B0604020202020204" pitchFamily="34" charset="0"/>
                </a:rPr>
                <a:t>1</a:t>
              </a:r>
              <a:r>
                <a:rPr lang="zh-CN" altLang="en-US" b="1" dirty="0">
                  <a:latin typeface="Arial Narrow" panose="020B0606020202030204" pitchFamily="34" charset="0"/>
                  <a:cs typeface="Arial" panose="020B0604020202020204" pitchFamily="34" charset="0"/>
                </a:rPr>
                <a:t>分量</a:t>
              </a:r>
              <a:endParaRPr lang="zh-CN" altLang="en-US" dirty="0"/>
            </a:p>
          </p:txBody>
        </p:sp>
        <p:sp>
          <p:nvSpPr>
            <p:cNvPr id="27" name="矩形 26"/>
            <p:cNvSpPr/>
            <p:nvPr/>
          </p:nvSpPr>
          <p:spPr>
            <a:xfrm>
              <a:off x="7609665" y="5461224"/>
              <a:ext cx="88036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l-GR" altLang="zh-CN" b="1" dirty="0">
                  <a:latin typeface="Arial Narrow" panose="020B0606020202030204" pitchFamily="34" charset="0"/>
                  <a:cs typeface="Arial" panose="020B0604020202020204" pitchFamily="34" charset="0"/>
                </a:rPr>
                <a:t>ω</a:t>
              </a:r>
              <a:r>
                <a:rPr lang="en-US" altLang="zh-CN" b="1" baseline="-25000" dirty="0">
                  <a:latin typeface="Arial Narrow" panose="020B0606020202030204" pitchFamily="34" charset="0"/>
                  <a:cs typeface="Arial" panose="020B0604020202020204" pitchFamily="34" charset="0"/>
                </a:rPr>
                <a:t>2</a:t>
              </a:r>
              <a:r>
                <a:rPr lang="zh-CN" altLang="en-US" b="1" dirty="0">
                  <a:latin typeface="Arial Narrow" panose="020B0606020202030204" pitchFamily="34" charset="0"/>
                  <a:cs typeface="Arial" panose="020B0604020202020204" pitchFamily="34" charset="0"/>
                </a:rPr>
                <a:t>分量</a:t>
              </a:r>
              <a:endParaRPr lang="zh-CN" altLang="en-US" dirty="0"/>
            </a:p>
          </p:txBody>
        </p:sp>
        <p:sp>
          <p:nvSpPr>
            <p:cNvPr id="28" name="矩形 27"/>
            <p:cNvSpPr/>
            <p:nvPr/>
          </p:nvSpPr>
          <p:spPr>
            <a:xfrm>
              <a:off x="7627629" y="6322244"/>
              <a:ext cx="88678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l-GR" altLang="zh-CN" b="1" dirty="0">
                  <a:latin typeface="Arial Narrow" panose="020B0606020202030204" pitchFamily="34" charset="0"/>
                  <a:cs typeface="Arial" panose="020B0604020202020204" pitchFamily="34" charset="0"/>
                </a:rPr>
                <a:t>ω</a:t>
              </a:r>
              <a:r>
                <a:rPr lang="en-US" altLang="zh-CN" b="1" baseline="-25000" dirty="0">
                  <a:latin typeface="Arial Narrow" panose="020B0606020202030204" pitchFamily="34" charset="0"/>
                  <a:cs typeface="Arial" panose="020B0604020202020204" pitchFamily="34" charset="0"/>
                </a:rPr>
                <a:t>n</a:t>
              </a:r>
              <a:r>
                <a:rPr lang="zh-CN" altLang="en-US" b="1" dirty="0">
                  <a:latin typeface="Arial Narrow" panose="020B0606020202030204" pitchFamily="34" charset="0"/>
                  <a:cs typeface="Arial" panose="020B0604020202020204" pitchFamily="34" charset="0"/>
                </a:rPr>
                <a:t>分量</a:t>
              </a:r>
              <a:endParaRPr lang="zh-CN" altLang="en-US" dirty="0"/>
            </a:p>
          </p:txBody>
        </p:sp>
        <p:cxnSp>
          <p:nvCxnSpPr>
            <p:cNvPr id="10" name="直接箭头连接符 9"/>
            <p:cNvCxnSpPr>
              <a:endCxn id="23" idx="3"/>
            </p:cNvCxnSpPr>
            <p:nvPr/>
          </p:nvCxnSpPr>
          <p:spPr>
            <a:xfrm>
              <a:off x="7092280" y="5275145"/>
              <a:ext cx="432048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箭头连接符 28"/>
            <p:cNvCxnSpPr/>
            <p:nvPr/>
          </p:nvCxnSpPr>
          <p:spPr>
            <a:xfrm>
              <a:off x="7096085" y="5685115"/>
              <a:ext cx="432048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箭头连接符 29"/>
            <p:cNvCxnSpPr/>
            <p:nvPr/>
          </p:nvCxnSpPr>
          <p:spPr>
            <a:xfrm>
              <a:off x="7175604" y="6506910"/>
              <a:ext cx="432048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箭头连接符 30"/>
            <p:cNvCxnSpPr/>
            <p:nvPr/>
          </p:nvCxnSpPr>
          <p:spPr>
            <a:xfrm flipV="1">
              <a:off x="5436096" y="5429667"/>
              <a:ext cx="432048" cy="21622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箭头连接符 31"/>
            <p:cNvCxnSpPr/>
            <p:nvPr/>
          </p:nvCxnSpPr>
          <p:spPr>
            <a:xfrm>
              <a:off x="5508104" y="5740551"/>
              <a:ext cx="432048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箭头连接符 32"/>
            <p:cNvCxnSpPr>
              <a:endCxn id="25" idx="1"/>
            </p:cNvCxnSpPr>
            <p:nvPr/>
          </p:nvCxnSpPr>
          <p:spPr>
            <a:xfrm>
              <a:off x="5436096" y="5949280"/>
              <a:ext cx="515372" cy="57433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/>
              <p:cNvSpPr txBox="1"/>
              <p:nvPr/>
            </p:nvSpPr>
            <p:spPr>
              <a:xfrm>
                <a:off x="606754" y="1812881"/>
                <a:ext cx="1013574" cy="4531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altLang="zh-CN" sz="2400" i="1" baseline="3000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sz="2400" i="1" baseline="3000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zh-CN" altLang="en-US" sz="2400" b="0" i="1" baseline="30000" smtClean="0"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en-US" altLang="zh-CN" sz="2400" b="0" i="1" baseline="30000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zh-CN" altLang="en-US" sz="2400" baseline="30000" dirty="0"/>
              </a:p>
            </p:txBody>
          </p:sp>
        </mc:Choice>
        <mc:Fallback xmlns=""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754" y="1812881"/>
                <a:ext cx="1013574" cy="45313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矩形 34"/>
          <p:cNvSpPr/>
          <p:nvPr/>
        </p:nvSpPr>
        <p:spPr>
          <a:xfrm>
            <a:off x="512332" y="1453750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三角函数</a:t>
            </a:r>
            <a:endParaRPr lang="zh-CN" altLang="en-US" dirty="0"/>
          </a:p>
        </p:txBody>
      </p:sp>
      <p:sp>
        <p:nvSpPr>
          <p:cNvPr id="36" name="右箭头 35"/>
          <p:cNvSpPr/>
          <p:nvPr/>
        </p:nvSpPr>
        <p:spPr>
          <a:xfrm>
            <a:off x="1833787" y="1727586"/>
            <a:ext cx="473174" cy="294051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6902772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FF15F38-29D4-4ED8-9026-891A0A586810}" type="slidenum">
              <a:rPr lang="zh-CN" altLang="en-US" smtClean="0"/>
              <a:pPr>
                <a:defRPr/>
              </a:pPr>
              <a:t>12</a:t>
            </a:fld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7748119-0844-4E13-93FE-D1A1794BA46E}"/>
              </a:ext>
            </a:extLst>
          </p:cNvPr>
          <p:cNvSpPr/>
          <p:nvPr/>
        </p:nvSpPr>
        <p:spPr>
          <a:xfrm>
            <a:off x="215008" y="953129"/>
            <a:ext cx="4140968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en-US" altLang="zh-CN" sz="2400" b="1" dirty="0" err="1">
                <a:solidFill>
                  <a:schemeClr val="tx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Matlab</a:t>
            </a:r>
            <a:r>
              <a:rPr lang="zh-CN" altLang="en-US" sz="2400" b="1" dirty="0">
                <a:solidFill>
                  <a:schemeClr val="tx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中的实现</a:t>
            </a:r>
            <a:endParaRPr lang="en-US" altLang="zh-CN" sz="2400" b="1" dirty="0">
              <a:solidFill>
                <a:schemeClr val="tx2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25000"/>
              </a:lnSpc>
            </a:pPr>
            <a:r>
              <a:rPr lang="zh-CN" altLang="en-US" sz="2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解析计算</a:t>
            </a:r>
            <a:endParaRPr lang="en-US" altLang="zh-CN" sz="20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标题 1"/>
          <p:cNvSpPr txBox="1">
            <a:spLocks/>
          </p:cNvSpPr>
          <p:nvPr/>
        </p:nvSpPr>
        <p:spPr>
          <a:xfrm>
            <a:off x="1187624" y="172795"/>
            <a:ext cx="6264548" cy="503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>
            <a:lvl1pPr eaLnBrk="0" hangingPunct="0">
              <a:defRPr sz="3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  <a:cs typeface="+mj-cs"/>
              </a:defRPr>
            </a:lvl1pPr>
            <a:lvl2pPr algn="ctr" eaLnBrk="0" hangingPunct="0">
              <a:defRPr sz="4400">
                <a:latin typeface="Calibri" pitchFamily="34" charset="0"/>
                <a:ea typeface="宋体" pitchFamily="2" charset="-122"/>
              </a:defRPr>
            </a:lvl2pPr>
            <a:lvl3pPr algn="ctr" eaLnBrk="0" hangingPunct="0">
              <a:defRPr sz="4400">
                <a:latin typeface="Calibri" pitchFamily="34" charset="0"/>
                <a:ea typeface="宋体" pitchFamily="2" charset="-122"/>
              </a:defRPr>
            </a:lvl3pPr>
            <a:lvl4pPr algn="ctr" eaLnBrk="0" hangingPunct="0">
              <a:defRPr sz="4400">
                <a:latin typeface="Calibri" pitchFamily="34" charset="0"/>
                <a:ea typeface="宋体" pitchFamily="2" charset="-122"/>
              </a:defRPr>
            </a:lvl4pPr>
            <a:lvl5pPr algn="ctr" eaLnBrk="0" hangingPunct="0">
              <a:defRPr sz="4400">
                <a:latin typeface="Calibri" pitchFamily="34" charset="0"/>
                <a:ea typeface="宋体" pitchFamily="2" charset="-122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  <a:ea typeface="宋体" pitchFamily="2" charset="-122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  <a:ea typeface="宋体" pitchFamily="2" charset="-122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  <a:ea typeface="宋体" pitchFamily="2" charset="-122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  <a:ea typeface="宋体" pitchFamily="2" charset="-122"/>
              </a:defRPr>
            </a:lvl9pPr>
          </a:lstStyle>
          <a:p>
            <a:pPr algn="ctr">
              <a:defRPr/>
            </a:pPr>
            <a:r>
              <a:rPr lang="zh-CN" alt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傅里叶（</a:t>
            </a:r>
            <a:r>
              <a:rPr lang="en-US" altLang="zh-CN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Fourier</a:t>
            </a:r>
            <a:r>
              <a:rPr lang="zh-CN" alt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）分解</a:t>
            </a:r>
          </a:p>
        </p:txBody>
      </p:sp>
      <p:grpSp>
        <p:nvGrpSpPr>
          <p:cNvPr id="25" name="组合 24"/>
          <p:cNvGrpSpPr/>
          <p:nvPr/>
        </p:nvGrpSpPr>
        <p:grpSpPr>
          <a:xfrm>
            <a:off x="1187624" y="1643217"/>
            <a:ext cx="3960440" cy="1938255"/>
            <a:chOff x="1338455" y="1535000"/>
            <a:chExt cx="3960440" cy="1938255"/>
          </a:xfrm>
        </p:grpSpPr>
        <p:sp>
          <p:nvSpPr>
            <p:cNvPr id="14" name="Rectangle 1"/>
            <p:cNvSpPr>
              <a:spLocks noChangeArrowheads="1"/>
            </p:cNvSpPr>
            <p:nvPr/>
          </p:nvSpPr>
          <p:spPr bwMode="auto">
            <a:xfrm>
              <a:off x="1338455" y="1882275"/>
              <a:ext cx="3960440" cy="8771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0" numCol="1" anchor="ctr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b="0" i="0" u="none" strike="noStrike" cap="none" normalizeH="0" baseline="0" dirty="0">
                  <a:ln>
                    <a:noFill/>
                  </a:ln>
                  <a:solidFill>
                    <a:srgbClr val="004B87"/>
                  </a:solidFill>
                  <a:effectLst/>
                  <a:ea typeface="Menlo"/>
                  <a:cs typeface="Arial" panose="020B0604020202020204" pitchFamily="34" charset="0"/>
                  <a:hlinkClick r:id="rId2"/>
                </a:rPr>
                <a:t>fourier(f)</a:t>
              </a:r>
              <a:endParaRPr kumimoji="0" lang="zh-CN" altLang="zh-CN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b="0" i="0" u="none" strike="noStrike" cap="none" normalizeH="0" baseline="0" dirty="0">
                  <a:ln>
                    <a:noFill/>
                  </a:ln>
                  <a:solidFill>
                    <a:srgbClr val="004B87"/>
                  </a:solidFill>
                  <a:effectLst/>
                  <a:ea typeface="Menlo"/>
                  <a:cs typeface="Arial" panose="020B0604020202020204" pitchFamily="34" charset="0"/>
                  <a:hlinkClick r:id="rId3"/>
                </a:rPr>
                <a:t>fourier(f,transVar)</a:t>
              </a:r>
              <a:endParaRPr kumimoji="0" lang="zh-CN" altLang="zh-CN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endParaRPr>
            </a:p>
            <a:p>
              <a:r>
                <a:rPr lang="zh-CN" altLang="zh-CN" dirty="0">
                  <a:solidFill>
                    <a:srgbClr val="004B87"/>
                  </a:solidFill>
                  <a:ea typeface="Menlo"/>
                  <a:cs typeface="Arial" panose="020B0604020202020204" pitchFamily="34" charset="0"/>
                  <a:hlinkClick r:id="rId4"/>
                </a:rPr>
                <a:t>fourier(f,var,transVar)</a:t>
              </a:r>
              <a:endParaRPr lang="zh-CN" altLang="zh-CN" dirty="0">
                <a:solidFill>
                  <a:srgbClr val="004B87"/>
                </a:solidFill>
                <a:ea typeface="Menlo"/>
                <a:cs typeface="Arial" panose="020B0604020202020204" pitchFamily="34" charset="0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1619672" y="3103923"/>
              <a:ext cx="87716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>
                  <a:solidFill>
                    <a:srgbClr val="00B0F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自变量</a:t>
              </a:r>
              <a:endParaRPr lang="zh-CN" altLang="en-US" dirty="0">
                <a:solidFill>
                  <a:srgbClr val="00B0F0"/>
                </a:solidFill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3121838" y="3103923"/>
              <a:ext cx="133882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>
                  <a:solidFill>
                    <a:srgbClr val="00B0F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频率域变量</a:t>
              </a:r>
              <a:endParaRPr lang="zh-CN" altLang="en-US" dirty="0">
                <a:solidFill>
                  <a:srgbClr val="00B0F0"/>
                </a:solidFill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2769276" y="1535000"/>
              <a:ext cx="133882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>
                  <a:solidFill>
                    <a:srgbClr val="00B0F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待变换函数</a:t>
              </a:r>
              <a:endParaRPr lang="zh-CN" altLang="en-US" dirty="0">
                <a:solidFill>
                  <a:srgbClr val="00B0F0"/>
                </a:solidFill>
              </a:endParaRPr>
            </a:p>
          </p:txBody>
        </p:sp>
        <p:cxnSp>
          <p:nvCxnSpPr>
            <p:cNvPr id="20" name="直接箭头连接符 19"/>
            <p:cNvCxnSpPr/>
            <p:nvPr/>
          </p:nvCxnSpPr>
          <p:spPr>
            <a:xfrm flipH="1">
              <a:off x="2235007" y="1731323"/>
              <a:ext cx="569531" cy="3019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箭头连接符 21"/>
            <p:cNvCxnSpPr>
              <a:stCxn id="15" idx="0"/>
            </p:cNvCxnSpPr>
            <p:nvPr/>
          </p:nvCxnSpPr>
          <p:spPr>
            <a:xfrm flipV="1">
              <a:off x="2058254" y="2708920"/>
              <a:ext cx="353506" cy="3950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箭头连接符 23"/>
            <p:cNvCxnSpPr/>
            <p:nvPr/>
          </p:nvCxnSpPr>
          <p:spPr>
            <a:xfrm flipH="1" flipV="1">
              <a:off x="3275856" y="2708920"/>
              <a:ext cx="360040" cy="4320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7" name="图片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8172" y="5157192"/>
            <a:ext cx="2519633" cy="1199158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4188" y="3893766"/>
            <a:ext cx="1945966" cy="866839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51920" y="4039923"/>
            <a:ext cx="3181982" cy="574524"/>
          </a:xfrm>
          <a:prstGeom prst="rect">
            <a:avLst/>
          </a:prstGeom>
        </p:spPr>
      </p:pic>
      <p:sp>
        <p:nvSpPr>
          <p:cNvPr id="31" name="右箭头 30"/>
          <p:cNvSpPr/>
          <p:nvPr/>
        </p:nvSpPr>
        <p:spPr>
          <a:xfrm>
            <a:off x="3265854" y="4166297"/>
            <a:ext cx="473174" cy="294051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右箭头 31"/>
          <p:cNvSpPr/>
          <p:nvPr/>
        </p:nvSpPr>
        <p:spPr>
          <a:xfrm>
            <a:off x="3346119" y="5589240"/>
            <a:ext cx="473174" cy="294051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" name="组合 8"/>
          <p:cNvGrpSpPr/>
          <p:nvPr/>
        </p:nvGrpSpPr>
        <p:grpSpPr>
          <a:xfrm>
            <a:off x="3921310" y="5192928"/>
            <a:ext cx="5091778" cy="972375"/>
            <a:chOff x="3921310" y="5192928"/>
            <a:chExt cx="5091778" cy="972375"/>
          </a:xfrm>
        </p:grpSpPr>
        <p:pic>
          <p:nvPicPr>
            <p:cNvPr id="28" name="图片 27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921310" y="5389322"/>
              <a:ext cx="5091778" cy="775981"/>
            </a:xfrm>
            <a:prstGeom prst="rect">
              <a:avLst/>
            </a:prstGeom>
          </p:spPr>
        </p:pic>
        <p:cxnSp>
          <p:nvCxnSpPr>
            <p:cNvPr id="4" name="直接连接符 3"/>
            <p:cNvCxnSpPr/>
            <p:nvPr/>
          </p:nvCxnSpPr>
          <p:spPr>
            <a:xfrm>
              <a:off x="5796136" y="5883291"/>
              <a:ext cx="792088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箭头连接符 5"/>
            <p:cNvCxnSpPr/>
            <p:nvPr/>
          </p:nvCxnSpPr>
          <p:spPr>
            <a:xfrm flipV="1">
              <a:off x="6156176" y="5562260"/>
              <a:ext cx="288032" cy="174006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矩形 22"/>
            <p:cNvSpPr/>
            <p:nvPr/>
          </p:nvSpPr>
          <p:spPr>
            <a:xfrm>
              <a:off x="5670427" y="5192928"/>
              <a:ext cx="214834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</a:t>
              </a:r>
              <a:r>
                <a: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并未被当作自变量</a:t>
              </a:r>
              <a:endParaRPr lang="zh-CN" altLang="en-US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30803796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FF15F38-29D4-4ED8-9026-891A0A586810}" type="slidenum">
              <a:rPr lang="zh-CN" altLang="en-US" smtClean="0"/>
              <a:pPr>
                <a:defRPr/>
              </a:pPr>
              <a:t>13</a:t>
            </a:fld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7748119-0844-4E13-93FE-D1A1794BA46E}"/>
              </a:ext>
            </a:extLst>
          </p:cNvPr>
          <p:cNvSpPr/>
          <p:nvPr/>
        </p:nvSpPr>
        <p:spPr>
          <a:xfrm>
            <a:off x="215007" y="953129"/>
            <a:ext cx="8397317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en-US" altLang="zh-CN" sz="2400" b="1" dirty="0" err="1">
                <a:solidFill>
                  <a:schemeClr val="tx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Matlab</a:t>
            </a:r>
            <a:r>
              <a:rPr lang="zh-CN" altLang="en-US" sz="2400" b="1" dirty="0">
                <a:solidFill>
                  <a:schemeClr val="tx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中的实现</a:t>
            </a:r>
            <a:endParaRPr lang="en-US" altLang="zh-CN" sz="2400" b="1" dirty="0">
              <a:solidFill>
                <a:schemeClr val="tx2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25000"/>
              </a:lnSpc>
            </a:pPr>
            <a:r>
              <a:rPr lang="zh-CN" altLang="en-US" sz="2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数值计算（</a:t>
            </a:r>
            <a:r>
              <a:rPr lang="zh-CN" altLang="en-US" sz="16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原理参考</a:t>
            </a:r>
            <a:r>
              <a:rPr lang="en-US" altLang="zh-CN" sz="16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FFT</a:t>
            </a:r>
            <a:r>
              <a:rPr lang="zh-CN" altLang="en-US" sz="16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</a:t>
            </a:r>
            <a:r>
              <a:rPr lang="en-US" altLang="zh-CN" sz="16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https://zh.wikipedia.org/zh-hans/</a:t>
            </a:r>
            <a:r>
              <a:rPr lang="zh-CN" altLang="en-US" sz="16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快速傅里叶变换）</a:t>
            </a:r>
            <a:endParaRPr lang="en-US" altLang="zh-CN" sz="16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标题 1"/>
          <p:cNvSpPr txBox="1">
            <a:spLocks/>
          </p:cNvSpPr>
          <p:nvPr/>
        </p:nvSpPr>
        <p:spPr>
          <a:xfrm>
            <a:off x="1187624" y="172795"/>
            <a:ext cx="6264548" cy="503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>
            <a:lvl1pPr eaLnBrk="0" hangingPunct="0">
              <a:defRPr sz="3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  <a:cs typeface="+mj-cs"/>
              </a:defRPr>
            </a:lvl1pPr>
            <a:lvl2pPr algn="ctr" eaLnBrk="0" hangingPunct="0">
              <a:defRPr sz="4400">
                <a:latin typeface="Calibri" pitchFamily="34" charset="0"/>
                <a:ea typeface="宋体" pitchFamily="2" charset="-122"/>
              </a:defRPr>
            </a:lvl2pPr>
            <a:lvl3pPr algn="ctr" eaLnBrk="0" hangingPunct="0">
              <a:defRPr sz="4400">
                <a:latin typeface="Calibri" pitchFamily="34" charset="0"/>
                <a:ea typeface="宋体" pitchFamily="2" charset="-122"/>
              </a:defRPr>
            </a:lvl3pPr>
            <a:lvl4pPr algn="ctr" eaLnBrk="0" hangingPunct="0">
              <a:defRPr sz="4400">
                <a:latin typeface="Calibri" pitchFamily="34" charset="0"/>
                <a:ea typeface="宋体" pitchFamily="2" charset="-122"/>
              </a:defRPr>
            </a:lvl4pPr>
            <a:lvl5pPr algn="ctr" eaLnBrk="0" hangingPunct="0">
              <a:defRPr sz="4400">
                <a:latin typeface="Calibri" pitchFamily="34" charset="0"/>
                <a:ea typeface="宋体" pitchFamily="2" charset="-122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  <a:ea typeface="宋体" pitchFamily="2" charset="-122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  <a:ea typeface="宋体" pitchFamily="2" charset="-122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  <a:ea typeface="宋体" pitchFamily="2" charset="-122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  <a:ea typeface="宋体" pitchFamily="2" charset="-122"/>
              </a:defRPr>
            </a:lvl9pPr>
          </a:lstStyle>
          <a:p>
            <a:pPr algn="ctr">
              <a:defRPr/>
            </a:pPr>
            <a:r>
              <a:rPr lang="zh-CN" alt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傅里叶（</a:t>
            </a:r>
            <a:r>
              <a:rPr lang="en-US" altLang="zh-CN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Fourier</a:t>
            </a:r>
            <a:r>
              <a:rPr lang="zh-CN" alt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）分解</a:t>
            </a:r>
          </a:p>
        </p:txBody>
      </p:sp>
      <p:sp>
        <p:nvSpPr>
          <p:cNvPr id="31" name="右箭头 30"/>
          <p:cNvSpPr/>
          <p:nvPr/>
        </p:nvSpPr>
        <p:spPr>
          <a:xfrm>
            <a:off x="4411415" y="5101833"/>
            <a:ext cx="473174" cy="294051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9" name="组合 18"/>
          <p:cNvGrpSpPr/>
          <p:nvPr/>
        </p:nvGrpSpPr>
        <p:grpSpPr>
          <a:xfrm>
            <a:off x="1187624" y="1719684"/>
            <a:ext cx="4339001" cy="1987857"/>
            <a:chOff x="1187624" y="1719684"/>
            <a:chExt cx="4339001" cy="1987857"/>
          </a:xfrm>
        </p:grpSpPr>
        <p:sp>
          <p:nvSpPr>
            <p:cNvPr id="3" name="Rectangle 1"/>
            <p:cNvSpPr>
              <a:spLocks noChangeArrowheads="1"/>
            </p:cNvSpPr>
            <p:nvPr/>
          </p:nvSpPr>
          <p:spPr bwMode="auto">
            <a:xfrm>
              <a:off x="1187624" y="1904350"/>
              <a:ext cx="1815562" cy="8771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0" numCol="1" anchor="ctr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b="1" i="0" u="none" strike="noStrike" cap="none" normalizeH="0" baseline="0" dirty="0">
                  <a:ln>
                    <a:noFill/>
                  </a:ln>
                  <a:solidFill>
                    <a:srgbClr val="004B87"/>
                  </a:solidFill>
                  <a:effectLst/>
                  <a:ea typeface="Menlo"/>
                  <a:cs typeface="Arial" panose="020B0604020202020204" pitchFamily="34" charset="0"/>
                  <a:hlinkClick r:id="rId2"/>
                </a:rPr>
                <a:t>Y = fft(X)</a:t>
              </a:r>
              <a:endParaRPr kumimoji="0" lang="zh-CN" altLang="zh-CN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b="1" i="0" u="none" strike="noStrike" cap="none" normalizeH="0" baseline="0" dirty="0">
                  <a:ln>
                    <a:noFill/>
                  </a:ln>
                  <a:solidFill>
                    <a:srgbClr val="004B87"/>
                  </a:solidFill>
                  <a:effectLst/>
                  <a:ea typeface="Menlo"/>
                  <a:cs typeface="Arial" panose="020B0604020202020204" pitchFamily="34" charset="0"/>
                  <a:hlinkClick r:id="rId3"/>
                </a:rPr>
                <a:t>Y = fft(X,n)</a:t>
              </a:r>
              <a:endParaRPr kumimoji="0" lang="zh-CN" altLang="zh-CN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b="1" i="0" u="none" strike="noStrike" cap="none" normalizeH="0" baseline="0" dirty="0">
                  <a:ln>
                    <a:noFill/>
                  </a:ln>
                  <a:solidFill>
                    <a:srgbClr val="004B87"/>
                  </a:solidFill>
                  <a:effectLst/>
                  <a:ea typeface="Menlo"/>
                  <a:cs typeface="Arial" panose="020B0604020202020204" pitchFamily="34" charset="0"/>
                  <a:hlinkClick r:id="rId4"/>
                </a:rPr>
                <a:t>Y = fft(X,n,dim)</a:t>
              </a:r>
              <a:endParaRPr kumimoji="0" lang="zh-CN" altLang="zh-CN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2855203" y="1719684"/>
              <a:ext cx="133882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>
                  <a:solidFill>
                    <a:srgbClr val="00B0F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待分解信号</a:t>
              </a:r>
              <a:endParaRPr lang="zh-CN" altLang="en-US" dirty="0">
                <a:solidFill>
                  <a:srgbClr val="00B0F0"/>
                </a:solidFill>
              </a:endParaRPr>
            </a:p>
          </p:txBody>
        </p:sp>
        <p:cxnSp>
          <p:nvCxnSpPr>
            <p:cNvPr id="10" name="直接箭头连接符 9"/>
            <p:cNvCxnSpPr>
              <a:stCxn id="9" idx="1"/>
            </p:cNvCxnSpPr>
            <p:nvPr/>
          </p:nvCxnSpPr>
          <p:spPr>
            <a:xfrm flipH="1">
              <a:off x="2123729" y="1904350"/>
              <a:ext cx="731474" cy="20247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矩形 10"/>
            <p:cNvSpPr/>
            <p:nvPr/>
          </p:nvSpPr>
          <p:spPr>
            <a:xfrm>
              <a:off x="2907044" y="2086962"/>
              <a:ext cx="221413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solidFill>
                    <a:srgbClr val="00B0F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n</a:t>
              </a:r>
              <a:r>
                <a:rPr lang="zh-CN" altLang="en-US" dirty="0">
                  <a:solidFill>
                    <a:srgbClr val="00B0F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</a:t>
              </a:r>
              <a:r>
                <a:rPr lang="en-US" altLang="zh-CN" dirty="0">
                  <a:solidFill>
                    <a:srgbClr val="00B0F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FFT</a:t>
              </a:r>
              <a:r>
                <a:rPr lang="zh-CN" altLang="en-US" dirty="0">
                  <a:solidFill>
                    <a:srgbClr val="00B0F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，一般取</a:t>
              </a:r>
              <a:r>
                <a:rPr lang="en-US" altLang="zh-CN" dirty="0">
                  <a:solidFill>
                    <a:srgbClr val="00B0F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r>
                <a:rPr lang="en-US" altLang="zh-CN" baseline="30000" dirty="0">
                  <a:solidFill>
                    <a:srgbClr val="00B0F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</a:t>
              </a:r>
              <a:endParaRPr lang="zh-CN" altLang="en-US" baseline="30000" dirty="0">
                <a:solidFill>
                  <a:srgbClr val="00B0F0"/>
                </a:solidFill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2049302" y="2923908"/>
              <a:ext cx="337945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>
                  <a:solidFill>
                    <a:srgbClr val="00B0F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分解维度，对第</a:t>
              </a:r>
              <a:r>
                <a:rPr lang="en-US" altLang="zh-CN" dirty="0">
                  <a:solidFill>
                    <a:srgbClr val="00B0F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dim</a:t>
              </a:r>
              <a:r>
                <a:rPr lang="zh-CN" altLang="en-US" dirty="0">
                  <a:solidFill>
                    <a:srgbClr val="00B0F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维进行分解</a:t>
              </a:r>
              <a:endParaRPr lang="zh-CN" altLang="en-US" baseline="30000" dirty="0">
                <a:solidFill>
                  <a:srgbClr val="00B0F0"/>
                </a:solidFill>
              </a:endParaRPr>
            </a:p>
          </p:txBody>
        </p:sp>
        <p:cxnSp>
          <p:nvCxnSpPr>
            <p:cNvPr id="14" name="直接箭头连接符 13"/>
            <p:cNvCxnSpPr>
              <a:stCxn id="11" idx="1"/>
            </p:cNvCxnSpPr>
            <p:nvPr/>
          </p:nvCxnSpPr>
          <p:spPr>
            <a:xfrm flipH="1">
              <a:off x="2337514" y="2271628"/>
              <a:ext cx="569530" cy="9510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箭头连接符 14"/>
            <p:cNvCxnSpPr/>
            <p:nvPr/>
          </p:nvCxnSpPr>
          <p:spPr>
            <a:xfrm flipV="1">
              <a:off x="2627784" y="2792931"/>
              <a:ext cx="72008" cy="18829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矩形 17"/>
            <p:cNvSpPr/>
            <p:nvPr/>
          </p:nvSpPr>
          <p:spPr>
            <a:xfrm>
              <a:off x="1369718" y="3338209"/>
              <a:ext cx="415690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>
                  <a:solidFill>
                    <a:srgbClr val="00B0F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各频率分量的幅值和相位，用复数表示</a:t>
              </a:r>
              <a:endParaRPr lang="zh-CN" altLang="en-US" baseline="30000" dirty="0">
                <a:solidFill>
                  <a:srgbClr val="00B0F0"/>
                </a:solidFill>
              </a:endParaRPr>
            </a:p>
          </p:txBody>
        </p:sp>
        <p:cxnSp>
          <p:nvCxnSpPr>
            <p:cNvPr id="20" name="直接箭头连接符 19"/>
            <p:cNvCxnSpPr/>
            <p:nvPr/>
          </p:nvCxnSpPr>
          <p:spPr>
            <a:xfrm flipH="1" flipV="1">
              <a:off x="1369718" y="2792931"/>
              <a:ext cx="132466" cy="56406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8" name="图片 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21176" y="3699475"/>
            <a:ext cx="3816424" cy="3158525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395536" y="3755918"/>
            <a:ext cx="3637026" cy="3052134"/>
            <a:chOff x="1115616" y="3805866"/>
            <a:chExt cx="3637026" cy="3052134"/>
          </a:xfrm>
        </p:grpSpPr>
        <p:pic>
          <p:nvPicPr>
            <p:cNvPr id="23" name="图片 2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15616" y="3805866"/>
              <a:ext cx="3637026" cy="3052134"/>
            </a:xfrm>
            <a:prstGeom prst="rect">
              <a:avLst/>
            </a:prstGeom>
          </p:spPr>
        </p:pic>
        <p:sp>
          <p:nvSpPr>
            <p:cNvPr id="29" name="Rectangle 1"/>
            <p:cNvSpPr>
              <a:spLocks noChangeArrowheads="1"/>
            </p:cNvSpPr>
            <p:nvPr/>
          </p:nvSpPr>
          <p:spPr bwMode="auto">
            <a:xfrm>
              <a:off x="2489466" y="3978924"/>
              <a:ext cx="2116327" cy="738664"/>
            </a:xfrm>
            <a:prstGeom prst="rect">
              <a:avLst/>
            </a:prstGeom>
            <a:solidFill>
              <a:srgbClr val="F6F6F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eaLnBrk="0" hangingPunct="0"/>
              <a:r>
                <a:rPr kumimoji="0" lang="zh-CN" altLang="zh-CN" sz="1600" b="0" i="0" u="none" strike="noStrike" cap="none" normalizeH="0" baseline="0" dirty="0">
                  <a:ln>
                    <a:noFill/>
                  </a:ln>
                  <a:solidFill>
                    <a:srgbClr val="404040"/>
                  </a:solidFill>
                  <a:effectLst/>
                  <a:latin typeface="Arial" panose="020B0604020202020204" pitchFamily="34" charset="0"/>
                  <a:ea typeface="Menlo"/>
                  <a:cs typeface="Arial" panose="020B0604020202020204" pitchFamily="34" charset="0"/>
                </a:rPr>
                <a:t>X = </a:t>
              </a:r>
              <a:r>
                <a:rPr lang="zh-CN" altLang="zh-CN" sz="1600" dirty="0">
                  <a:solidFill>
                    <a:srgbClr val="404040"/>
                  </a:solidFill>
                  <a:latin typeface="Arial" panose="020B0604020202020204" pitchFamily="34" charset="0"/>
                  <a:ea typeface="Menlo"/>
                  <a:cs typeface="Arial" panose="020B0604020202020204" pitchFamily="34" charset="0"/>
                </a:rPr>
                <a:t>0.7*sin(2*pi*50*t) </a:t>
              </a:r>
              <a:endParaRPr lang="en-US" altLang="zh-CN" sz="1600" dirty="0">
                <a:solidFill>
                  <a:srgbClr val="404040"/>
                </a:solidFill>
                <a:latin typeface="Arial" panose="020B0604020202020204" pitchFamily="34" charset="0"/>
                <a:ea typeface="Menlo"/>
                <a:cs typeface="Arial" panose="020B0604020202020204" pitchFamily="34" charset="0"/>
              </a:endParaRPr>
            </a:p>
            <a:p>
              <a:pPr eaLnBrk="0" hangingPunct="0"/>
              <a:r>
                <a:rPr lang="en-US" altLang="zh-CN" sz="1600" dirty="0">
                  <a:solidFill>
                    <a:srgbClr val="404040"/>
                  </a:solidFill>
                  <a:latin typeface="Arial" panose="020B0604020202020204" pitchFamily="34" charset="0"/>
                  <a:ea typeface="Menlo"/>
                  <a:cs typeface="Arial" panose="020B0604020202020204" pitchFamily="34" charset="0"/>
                </a:rPr>
                <a:t>  </a:t>
              </a:r>
              <a:r>
                <a:rPr lang="zh-CN" altLang="zh-CN" sz="1600" dirty="0">
                  <a:solidFill>
                    <a:srgbClr val="404040"/>
                  </a:solidFill>
                  <a:latin typeface="Arial" panose="020B0604020202020204" pitchFamily="34" charset="0"/>
                  <a:ea typeface="Menlo"/>
                  <a:cs typeface="Arial" panose="020B0604020202020204" pitchFamily="34" charset="0"/>
                </a:rPr>
                <a:t>+sin(2*pi*120*t)</a:t>
              </a:r>
              <a:r>
                <a:rPr lang="zh-CN" altLang="zh-CN" sz="7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endParaRPr lang="zh-CN" altLang="zh-CN" sz="36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0" marR="0" lvl="0" indent="0" defTabSz="914400" eaLnBrk="0" latinLnBrk="0" hangingPunct="0">
                <a:lnSpc>
                  <a:spcPct val="100000"/>
                </a:lnSpc>
                <a:buClrTx/>
                <a:buSzTx/>
                <a:buFontTx/>
                <a:buNone/>
                <a:tabLst/>
              </a:pPr>
              <a:r>
                <a:rPr lang="zh-CN" altLang="zh-CN" sz="1600" dirty="0">
                  <a:solidFill>
                    <a:srgbClr val="404040"/>
                  </a:solidFill>
                  <a:latin typeface="Arial" panose="020B0604020202020204" pitchFamily="34" charset="0"/>
                  <a:ea typeface="Menlo"/>
                  <a:cs typeface="Arial" panose="020B0604020202020204" pitchFamily="34" charset="0"/>
                </a:rPr>
                <a:t> </a:t>
              </a:r>
              <a:r>
                <a:rPr lang="en-US" altLang="zh-CN" sz="1600" dirty="0">
                  <a:solidFill>
                    <a:srgbClr val="404040"/>
                  </a:solidFill>
                  <a:latin typeface="Arial" panose="020B0604020202020204" pitchFamily="34" charset="0"/>
                  <a:ea typeface="Menlo"/>
                  <a:cs typeface="Arial" panose="020B0604020202020204" pitchFamily="34" charset="0"/>
                </a:rPr>
                <a:t> </a:t>
              </a:r>
              <a:r>
                <a:rPr lang="zh-CN" altLang="zh-CN" sz="1600" dirty="0">
                  <a:solidFill>
                    <a:srgbClr val="404040"/>
                  </a:solidFill>
                  <a:latin typeface="Arial" panose="020B0604020202020204" pitchFamily="34" charset="0"/>
                  <a:ea typeface="Menlo"/>
                  <a:cs typeface="Arial" panose="020B0604020202020204" pitchFamily="34" charset="0"/>
                </a:rPr>
                <a:t>+2*randn(size(t));</a:t>
              </a:r>
            </a:p>
          </p:txBody>
        </p:sp>
      </p:grpSp>
      <p:sp>
        <p:nvSpPr>
          <p:cNvPr id="21" name="Rectangle 1"/>
          <p:cNvSpPr>
            <a:spLocks noChangeArrowheads="1"/>
          </p:cNvSpPr>
          <p:nvPr/>
        </p:nvSpPr>
        <p:spPr bwMode="auto">
          <a:xfrm>
            <a:off x="5868144" y="2001785"/>
            <a:ext cx="2664296" cy="877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b="1" dirty="0">
                <a:solidFill>
                  <a:srgbClr val="004B87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Arial" panose="020B0604020202020204" pitchFamily="34" charset="0"/>
              </a:rPr>
              <a:t>* 相关函数</a:t>
            </a:r>
            <a:r>
              <a:rPr lang="zh-CN" altLang="zh-CN" b="1" dirty="0">
                <a:solidFill>
                  <a:srgbClr val="C00000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Arial" panose="020B0604020202020204" pitchFamily="34" charset="0"/>
              </a:rPr>
              <a:t> fft</a:t>
            </a:r>
            <a:r>
              <a:rPr lang="en-US" altLang="zh-CN" b="1" dirty="0">
                <a:solidFill>
                  <a:srgbClr val="C00000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Arial" panose="020B0604020202020204" pitchFamily="34" charset="0"/>
              </a:rPr>
              <a:t>shift</a:t>
            </a:r>
            <a:r>
              <a:rPr lang="zh-CN" altLang="zh-CN" b="1" dirty="0">
                <a:solidFill>
                  <a:srgbClr val="C00000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Arial" panose="020B0604020202020204" pitchFamily="34" charset="0"/>
              </a:rPr>
              <a:t>()</a:t>
            </a:r>
            <a:r>
              <a:rPr lang="zh-CN" altLang="en-US" b="1" dirty="0">
                <a:solidFill>
                  <a:srgbClr val="004B87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Arial" panose="020B0604020202020204" pitchFamily="34" charset="0"/>
              </a:rPr>
              <a:t>，返回的</a:t>
            </a:r>
            <a:r>
              <a:rPr kumimoji="0" lang="zh-CN" altLang="en-US" b="1" i="0" u="none" strike="noStrike" cap="none" normalizeH="0" baseline="0" dirty="0">
                <a:ln>
                  <a:noFill/>
                </a:ln>
                <a:solidFill>
                  <a:srgbClr val="004B87"/>
                </a:solidFill>
                <a:effectLst/>
                <a:latin typeface="华文新魏" panose="02010800040101010101" pitchFamily="2" charset="-122"/>
                <a:ea typeface="华文新魏" panose="02010800040101010101" pitchFamily="2" charset="-122"/>
                <a:cs typeface="Arial" panose="020B0604020202020204" pitchFamily="34" charset="0"/>
              </a:rPr>
              <a:t>是将负频率分量折算成正频率后的结果。</a:t>
            </a:r>
            <a:endParaRPr kumimoji="0" lang="zh-CN" altLang="zh-CN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华文新魏" panose="02010800040101010101" pitchFamily="2" charset="-122"/>
              <a:ea typeface="华文新魏" panose="02010800040101010101" pitchFamily="2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9391609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252" y="4580261"/>
            <a:ext cx="2680510" cy="2277739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FF15F38-29D4-4ED8-9026-891A0A586810}" type="slidenum">
              <a:rPr lang="zh-CN" altLang="en-US" smtClean="0"/>
              <a:pPr>
                <a:defRPr/>
              </a:pPr>
              <a:t>14</a:t>
            </a:fld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7748119-0844-4E13-93FE-D1A1794BA46E}"/>
              </a:ext>
            </a:extLst>
          </p:cNvPr>
          <p:cNvSpPr/>
          <p:nvPr/>
        </p:nvSpPr>
        <p:spPr>
          <a:xfrm>
            <a:off x="215008" y="953129"/>
            <a:ext cx="8677472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>
                <a:solidFill>
                  <a:schemeClr val="tx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背景</a:t>
            </a:r>
            <a:endParaRPr lang="en-US" altLang="zh-CN" sz="2400" b="1" dirty="0">
              <a:solidFill>
                <a:schemeClr val="tx2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25000"/>
              </a:lnSpc>
            </a:pPr>
            <a:r>
              <a:rPr lang="zh-CN" altLang="en-US" sz="2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工程实际中遇到的信号特征（频率等）常常是随时间变化的，然而傅里叶分解是对整段信号进行分解，难以反映短时信息。</a:t>
            </a:r>
            <a:endParaRPr lang="en-US" altLang="zh-CN" sz="20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5000"/>
              </a:lnSpc>
            </a:pPr>
            <a:r>
              <a:rPr lang="zh-CN" altLang="en-US" sz="2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将信号分成小段，分别傅里叶分解？可以！</a:t>
            </a:r>
            <a:endParaRPr lang="en-US" altLang="zh-CN" sz="20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en-US" altLang="zh-CN" sz="2400" b="1" dirty="0" err="1">
                <a:solidFill>
                  <a:schemeClr val="tx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Matlab</a:t>
            </a:r>
            <a:r>
              <a:rPr lang="zh-CN" altLang="en-US" sz="2400" b="1" dirty="0">
                <a:solidFill>
                  <a:schemeClr val="tx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中的实现</a:t>
            </a:r>
            <a:endParaRPr lang="en-US" altLang="zh-CN" sz="2400" b="1" dirty="0">
              <a:solidFill>
                <a:schemeClr val="tx2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3" name="标题 1"/>
          <p:cNvSpPr txBox="1">
            <a:spLocks/>
          </p:cNvSpPr>
          <p:nvPr/>
        </p:nvSpPr>
        <p:spPr>
          <a:xfrm>
            <a:off x="1187624" y="172795"/>
            <a:ext cx="6264548" cy="503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>
            <a:lvl1pPr eaLnBrk="0" hangingPunct="0">
              <a:defRPr sz="3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  <a:cs typeface="+mj-cs"/>
              </a:defRPr>
            </a:lvl1pPr>
            <a:lvl2pPr algn="ctr" eaLnBrk="0" hangingPunct="0">
              <a:defRPr sz="4400">
                <a:latin typeface="Calibri" pitchFamily="34" charset="0"/>
                <a:ea typeface="宋体" pitchFamily="2" charset="-122"/>
              </a:defRPr>
            </a:lvl2pPr>
            <a:lvl3pPr algn="ctr" eaLnBrk="0" hangingPunct="0">
              <a:defRPr sz="4400">
                <a:latin typeface="Calibri" pitchFamily="34" charset="0"/>
                <a:ea typeface="宋体" pitchFamily="2" charset="-122"/>
              </a:defRPr>
            </a:lvl3pPr>
            <a:lvl4pPr algn="ctr" eaLnBrk="0" hangingPunct="0">
              <a:defRPr sz="4400">
                <a:latin typeface="Calibri" pitchFamily="34" charset="0"/>
                <a:ea typeface="宋体" pitchFamily="2" charset="-122"/>
              </a:defRPr>
            </a:lvl4pPr>
            <a:lvl5pPr algn="ctr" eaLnBrk="0" hangingPunct="0">
              <a:defRPr sz="4400">
                <a:latin typeface="Calibri" pitchFamily="34" charset="0"/>
                <a:ea typeface="宋体" pitchFamily="2" charset="-122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  <a:ea typeface="宋体" pitchFamily="2" charset="-122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  <a:ea typeface="宋体" pitchFamily="2" charset="-122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  <a:ea typeface="宋体" pitchFamily="2" charset="-122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  <a:ea typeface="宋体" pitchFamily="2" charset="-122"/>
              </a:defRPr>
            </a:lvl9pPr>
          </a:lstStyle>
          <a:p>
            <a:pPr algn="ctr">
              <a:defRPr/>
            </a:pPr>
            <a:r>
              <a:rPr lang="zh-CN" alt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短时傅里叶（</a:t>
            </a:r>
            <a:r>
              <a:rPr lang="en-US" altLang="zh-CN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Fourier</a:t>
            </a:r>
            <a:r>
              <a:rPr lang="zh-CN" alt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）分解</a:t>
            </a:r>
          </a:p>
        </p:txBody>
      </p:sp>
      <p:sp>
        <p:nvSpPr>
          <p:cNvPr id="31" name="右箭头 30"/>
          <p:cNvSpPr/>
          <p:nvPr/>
        </p:nvSpPr>
        <p:spPr>
          <a:xfrm>
            <a:off x="4026818" y="5616447"/>
            <a:ext cx="473174" cy="294051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6" name="组合 25"/>
          <p:cNvGrpSpPr/>
          <p:nvPr/>
        </p:nvGrpSpPr>
        <p:grpSpPr>
          <a:xfrm>
            <a:off x="899592" y="2546561"/>
            <a:ext cx="6347019" cy="2214890"/>
            <a:chOff x="899592" y="2694545"/>
            <a:chExt cx="5526500" cy="2214890"/>
          </a:xfrm>
        </p:grpSpPr>
        <p:sp>
          <p:nvSpPr>
            <p:cNvPr id="9" name="矩形 8"/>
            <p:cNvSpPr/>
            <p:nvPr/>
          </p:nvSpPr>
          <p:spPr>
            <a:xfrm>
              <a:off x="2952688" y="2694545"/>
              <a:ext cx="133882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>
                  <a:solidFill>
                    <a:srgbClr val="00B0F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待分解信号</a:t>
              </a:r>
              <a:endParaRPr lang="zh-CN" altLang="en-US" dirty="0">
                <a:solidFill>
                  <a:srgbClr val="00B0F0"/>
                </a:solidFill>
              </a:endParaRPr>
            </a:p>
          </p:txBody>
        </p:sp>
        <p:cxnSp>
          <p:nvCxnSpPr>
            <p:cNvPr id="10" name="直接箭头连接符 9"/>
            <p:cNvCxnSpPr/>
            <p:nvPr/>
          </p:nvCxnSpPr>
          <p:spPr>
            <a:xfrm flipH="1">
              <a:off x="3262789" y="3063877"/>
              <a:ext cx="231367" cy="27411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矩形 10"/>
            <p:cNvSpPr/>
            <p:nvPr/>
          </p:nvSpPr>
          <p:spPr>
            <a:xfrm>
              <a:off x="4211960" y="4540103"/>
              <a:ext cx="221413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solidFill>
                    <a:srgbClr val="00B0F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n</a:t>
              </a:r>
              <a:r>
                <a:rPr lang="zh-CN" altLang="en-US" dirty="0">
                  <a:solidFill>
                    <a:srgbClr val="00B0F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</a:t>
              </a:r>
              <a:r>
                <a:rPr lang="en-US" altLang="zh-CN" dirty="0">
                  <a:solidFill>
                    <a:srgbClr val="00B0F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FFT</a:t>
              </a:r>
              <a:r>
                <a:rPr lang="zh-CN" altLang="en-US" dirty="0">
                  <a:solidFill>
                    <a:srgbClr val="00B0F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，一般取</a:t>
              </a:r>
              <a:r>
                <a:rPr lang="en-US" altLang="zh-CN" dirty="0">
                  <a:solidFill>
                    <a:srgbClr val="00B0F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r>
                <a:rPr lang="en-US" altLang="zh-CN" baseline="30000" dirty="0">
                  <a:solidFill>
                    <a:srgbClr val="00B0F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</a:t>
              </a:r>
              <a:endParaRPr lang="zh-CN" altLang="en-US" baseline="30000" dirty="0">
                <a:solidFill>
                  <a:srgbClr val="00B0F0"/>
                </a:solidFill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3982869" y="2968660"/>
              <a:ext cx="87716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>
                  <a:solidFill>
                    <a:srgbClr val="00B0F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窗函数</a:t>
              </a:r>
              <a:endParaRPr lang="zh-CN" altLang="en-US" baseline="30000" dirty="0">
                <a:solidFill>
                  <a:srgbClr val="00B0F0"/>
                </a:solidFill>
              </a:endParaRPr>
            </a:p>
          </p:txBody>
        </p:sp>
        <p:cxnSp>
          <p:nvCxnSpPr>
            <p:cNvPr id="14" name="直接箭头连接符 13"/>
            <p:cNvCxnSpPr/>
            <p:nvPr/>
          </p:nvCxnSpPr>
          <p:spPr>
            <a:xfrm flipV="1">
              <a:off x="4939971" y="4307794"/>
              <a:ext cx="216024" cy="28803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箭头连接符 14"/>
            <p:cNvCxnSpPr/>
            <p:nvPr/>
          </p:nvCxnSpPr>
          <p:spPr>
            <a:xfrm flipH="1">
              <a:off x="3635896" y="3365780"/>
              <a:ext cx="576064" cy="15391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矩形 17"/>
            <p:cNvSpPr/>
            <p:nvPr/>
          </p:nvSpPr>
          <p:spPr>
            <a:xfrm>
              <a:off x="2072818" y="4526174"/>
              <a:ext cx="249299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>
                  <a:solidFill>
                    <a:srgbClr val="00B0F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相邻窗口重叠数据点数</a:t>
              </a:r>
              <a:endParaRPr lang="zh-CN" altLang="en-US" baseline="30000" dirty="0">
                <a:solidFill>
                  <a:srgbClr val="00B0F0"/>
                </a:solidFill>
              </a:endParaRPr>
            </a:p>
          </p:txBody>
        </p:sp>
        <p:cxnSp>
          <p:nvCxnSpPr>
            <p:cNvPr id="20" name="直接箭头连接符 19"/>
            <p:cNvCxnSpPr/>
            <p:nvPr/>
          </p:nvCxnSpPr>
          <p:spPr>
            <a:xfrm flipV="1">
              <a:off x="3741526" y="4310902"/>
              <a:ext cx="563835" cy="31032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Rectangle 1"/>
            <p:cNvSpPr>
              <a:spLocks noChangeArrowheads="1"/>
            </p:cNvSpPr>
            <p:nvPr/>
          </p:nvSpPr>
          <p:spPr bwMode="auto">
            <a:xfrm>
              <a:off x="899592" y="3179969"/>
              <a:ext cx="4680520" cy="11541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eaLnBrk="0" hangingPunct="0"/>
              <a:r>
                <a:rPr lang="zh-CN" altLang="zh-CN" b="1" dirty="0">
                  <a:solidFill>
                    <a:srgbClr val="3333FF"/>
                  </a:solidFill>
                  <a:latin typeface="Arial" panose="020B0604020202020204" pitchFamily="34" charset="0"/>
                  <a:ea typeface="Menlo"/>
                  <a:cs typeface="Arial" panose="020B0604020202020204" pitchFamily="34" charset="0"/>
                </a:rPr>
                <a:t>s</a:t>
              </a:r>
              <a:r>
                <a:rPr lang="en-US" altLang="zh-CN" b="1" dirty="0">
                  <a:solidFill>
                    <a:schemeClr val="accent5">
                      <a:lumMod val="75000"/>
                    </a:schemeClr>
                  </a:solidFill>
                  <a:latin typeface="Arial" panose="020B0604020202020204" pitchFamily="34" charset="0"/>
                  <a:ea typeface="Menlo"/>
                  <a:cs typeface="Arial" panose="020B0604020202020204" pitchFamily="34" charset="0"/>
                </a:rPr>
                <a:t>/[</a:t>
              </a:r>
              <a:r>
                <a:rPr lang="en-US" altLang="zh-CN" b="1" dirty="0" err="1">
                  <a:solidFill>
                    <a:schemeClr val="accent5">
                      <a:lumMod val="75000"/>
                    </a:schemeClr>
                  </a:solidFill>
                  <a:latin typeface="Arial" panose="020B0604020202020204" pitchFamily="34" charset="0"/>
                  <a:ea typeface="Menlo"/>
                  <a:cs typeface="Arial" panose="020B0604020202020204" pitchFamily="34" charset="0"/>
                </a:rPr>
                <a:t>s,w,t</a:t>
              </a:r>
              <a:r>
                <a:rPr lang="en-US" altLang="zh-CN" b="1" dirty="0">
                  <a:solidFill>
                    <a:schemeClr val="accent5">
                      <a:lumMod val="75000"/>
                    </a:schemeClr>
                  </a:solidFill>
                  <a:latin typeface="Arial" panose="020B0604020202020204" pitchFamily="34" charset="0"/>
                  <a:ea typeface="Menlo"/>
                  <a:cs typeface="Arial" panose="020B0604020202020204" pitchFamily="34" charset="0"/>
                </a:rPr>
                <a:t>]</a:t>
              </a:r>
              <a:r>
                <a:rPr lang="zh-CN" altLang="zh-CN" b="1" dirty="0">
                  <a:solidFill>
                    <a:schemeClr val="accent5">
                      <a:lumMod val="75000"/>
                    </a:schemeClr>
                  </a:solidFill>
                  <a:latin typeface="Arial" panose="020B0604020202020204" pitchFamily="34" charset="0"/>
                  <a:ea typeface="Menlo"/>
                  <a:cs typeface="Arial" panose="020B0604020202020204" pitchFamily="34" charset="0"/>
                </a:rPr>
                <a:t> </a:t>
              </a:r>
              <a:r>
                <a:rPr lang="zh-CN" altLang="zh-CN" b="1" dirty="0">
                  <a:solidFill>
                    <a:srgbClr val="3333FF"/>
                  </a:solidFill>
                  <a:latin typeface="Arial" panose="020B0604020202020204" pitchFamily="34" charset="0"/>
                  <a:ea typeface="Menlo"/>
                  <a:cs typeface="Arial" panose="020B0604020202020204" pitchFamily="34" charset="0"/>
                </a:rPr>
                <a:t>= spectrogram(x)</a:t>
              </a:r>
            </a:p>
            <a:p>
              <a:pPr eaLnBrk="0" hangingPunct="0"/>
              <a:r>
                <a:rPr lang="zh-CN" altLang="zh-CN" b="1" dirty="0">
                  <a:solidFill>
                    <a:srgbClr val="3333FF"/>
                  </a:solidFill>
                  <a:latin typeface="Arial" panose="020B0604020202020204" pitchFamily="34" charset="0"/>
                  <a:ea typeface="Menlo"/>
                  <a:cs typeface="Arial" panose="020B0604020202020204" pitchFamily="34" charset="0"/>
                </a:rPr>
                <a:t>s</a:t>
              </a:r>
              <a:r>
                <a:rPr lang="en-US" altLang="zh-CN" b="1" dirty="0">
                  <a:solidFill>
                    <a:schemeClr val="accent5">
                      <a:lumMod val="75000"/>
                    </a:schemeClr>
                  </a:solidFill>
                  <a:latin typeface="Arial" panose="020B0604020202020204" pitchFamily="34" charset="0"/>
                  <a:ea typeface="Menlo"/>
                  <a:cs typeface="Arial" panose="020B0604020202020204" pitchFamily="34" charset="0"/>
                </a:rPr>
                <a:t>/[</a:t>
              </a:r>
              <a:r>
                <a:rPr lang="en-US" altLang="zh-CN" b="1" dirty="0" err="1">
                  <a:solidFill>
                    <a:schemeClr val="accent5">
                      <a:lumMod val="75000"/>
                    </a:schemeClr>
                  </a:solidFill>
                  <a:latin typeface="Arial" panose="020B0604020202020204" pitchFamily="34" charset="0"/>
                  <a:ea typeface="Menlo"/>
                  <a:cs typeface="Arial" panose="020B0604020202020204" pitchFamily="34" charset="0"/>
                </a:rPr>
                <a:t>s,w,t</a:t>
              </a:r>
              <a:r>
                <a:rPr lang="en-US" altLang="zh-CN" b="1" dirty="0">
                  <a:solidFill>
                    <a:schemeClr val="accent5">
                      <a:lumMod val="75000"/>
                    </a:schemeClr>
                  </a:solidFill>
                  <a:latin typeface="Arial" panose="020B0604020202020204" pitchFamily="34" charset="0"/>
                  <a:ea typeface="Menlo"/>
                  <a:cs typeface="Arial" panose="020B0604020202020204" pitchFamily="34" charset="0"/>
                </a:rPr>
                <a:t>]</a:t>
              </a:r>
              <a:r>
                <a:rPr lang="zh-CN" altLang="zh-CN" b="1" dirty="0">
                  <a:solidFill>
                    <a:schemeClr val="accent5">
                      <a:lumMod val="75000"/>
                    </a:schemeClr>
                  </a:solidFill>
                  <a:latin typeface="Arial" panose="020B0604020202020204" pitchFamily="34" charset="0"/>
                  <a:ea typeface="Menlo"/>
                  <a:cs typeface="Arial" panose="020B0604020202020204" pitchFamily="34" charset="0"/>
                </a:rPr>
                <a:t> </a:t>
              </a:r>
              <a:r>
                <a:rPr lang="zh-CN" altLang="zh-CN" b="1" dirty="0">
                  <a:solidFill>
                    <a:srgbClr val="3333FF"/>
                  </a:solidFill>
                  <a:latin typeface="Arial" panose="020B0604020202020204" pitchFamily="34" charset="0"/>
                  <a:ea typeface="Menlo"/>
                  <a:cs typeface="Arial" panose="020B0604020202020204" pitchFamily="34" charset="0"/>
                </a:rPr>
                <a:t>= spectrogram(x,window)</a:t>
              </a:r>
            </a:p>
            <a:p>
              <a:pPr eaLnBrk="0" hangingPunct="0"/>
              <a:r>
                <a:rPr lang="zh-CN" altLang="zh-CN" b="1" dirty="0">
                  <a:solidFill>
                    <a:srgbClr val="3333FF"/>
                  </a:solidFill>
                  <a:latin typeface="Arial" panose="020B0604020202020204" pitchFamily="34" charset="0"/>
                  <a:ea typeface="Menlo"/>
                  <a:cs typeface="Arial" panose="020B0604020202020204" pitchFamily="34" charset="0"/>
                </a:rPr>
                <a:t>s</a:t>
              </a:r>
              <a:r>
                <a:rPr lang="en-US" altLang="zh-CN" b="1" dirty="0">
                  <a:solidFill>
                    <a:schemeClr val="accent5">
                      <a:lumMod val="75000"/>
                    </a:schemeClr>
                  </a:solidFill>
                  <a:latin typeface="Arial" panose="020B0604020202020204" pitchFamily="34" charset="0"/>
                  <a:ea typeface="Menlo"/>
                  <a:cs typeface="Arial" panose="020B0604020202020204" pitchFamily="34" charset="0"/>
                </a:rPr>
                <a:t>/[</a:t>
              </a:r>
              <a:r>
                <a:rPr lang="en-US" altLang="zh-CN" b="1" dirty="0" err="1">
                  <a:solidFill>
                    <a:schemeClr val="accent5">
                      <a:lumMod val="75000"/>
                    </a:schemeClr>
                  </a:solidFill>
                  <a:latin typeface="Arial" panose="020B0604020202020204" pitchFamily="34" charset="0"/>
                  <a:ea typeface="Menlo"/>
                  <a:cs typeface="Arial" panose="020B0604020202020204" pitchFamily="34" charset="0"/>
                </a:rPr>
                <a:t>s,w,t</a:t>
              </a:r>
              <a:r>
                <a:rPr lang="en-US" altLang="zh-CN" b="1" dirty="0">
                  <a:solidFill>
                    <a:schemeClr val="accent5">
                      <a:lumMod val="75000"/>
                    </a:schemeClr>
                  </a:solidFill>
                  <a:latin typeface="Arial" panose="020B0604020202020204" pitchFamily="34" charset="0"/>
                  <a:ea typeface="Menlo"/>
                  <a:cs typeface="Arial" panose="020B0604020202020204" pitchFamily="34" charset="0"/>
                </a:rPr>
                <a:t>]</a:t>
              </a:r>
              <a:r>
                <a:rPr lang="zh-CN" altLang="zh-CN" b="1" dirty="0">
                  <a:solidFill>
                    <a:schemeClr val="accent5">
                      <a:lumMod val="75000"/>
                    </a:schemeClr>
                  </a:solidFill>
                  <a:latin typeface="Arial" panose="020B0604020202020204" pitchFamily="34" charset="0"/>
                  <a:ea typeface="Menlo"/>
                  <a:cs typeface="Arial" panose="020B0604020202020204" pitchFamily="34" charset="0"/>
                </a:rPr>
                <a:t> </a:t>
              </a:r>
              <a:r>
                <a:rPr lang="zh-CN" altLang="zh-CN" b="1" dirty="0">
                  <a:solidFill>
                    <a:srgbClr val="3333FF"/>
                  </a:solidFill>
                  <a:latin typeface="Arial" panose="020B0604020202020204" pitchFamily="34" charset="0"/>
                  <a:ea typeface="Menlo"/>
                  <a:cs typeface="Arial" panose="020B0604020202020204" pitchFamily="34" charset="0"/>
                </a:rPr>
                <a:t>= spectrogram(x,window,noverlap)</a:t>
              </a:r>
            </a:p>
            <a:p>
              <a:pPr eaLnBrk="0" hangingPunct="0"/>
              <a:r>
                <a:rPr lang="zh-CN" altLang="zh-CN" b="1" dirty="0">
                  <a:solidFill>
                    <a:srgbClr val="3333FF"/>
                  </a:solidFill>
                  <a:latin typeface="Arial" panose="020B0604020202020204" pitchFamily="34" charset="0"/>
                  <a:ea typeface="Menlo"/>
                  <a:cs typeface="Arial" panose="020B0604020202020204" pitchFamily="34" charset="0"/>
                </a:rPr>
                <a:t>s</a:t>
              </a:r>
              <a:r>
                <a:rPr lang="en-US" altLang="zh-CN" b="1" dirty="0">
                  <a:solidFill>
                    <a:schemeClr val="accent5">
                      <a:lumMod val="75000"/>
                    </a:schemeClr>
                  </a:solidFill>
                  <a:latin typeface="Arial" panose="020B0604020202020204" pitchFamily="34" charset="0"/>
                  <a:ea typeface="Menlo"/>
                  <a:cs typeface="Arial" panose="020B0604020202020204" pitchFamily="34" charset="0"/>
                </a:rPr>
                <a:t>/[</a:t>
              </a:r>
              <a:r>
                <a:rPr lang="en-US" altLang="zh-CN" b="1" dirty="0" err="1">
                  <a:solidFill>
                    <a:schemeClr val="accent5">
                      <a:lumMod val="75000"/>
                    </a:schemeClr>
                  </a:solidFill>
                  <a:latin typeface="Arial" panose="020B0604020202020204" pitchFamily="34" charset="0"/>
                  <a:ea typeface="Menlo"/>
                  <a:cs typeface="Arial" panose="020B0604020202020204" pitchFamily="34" charset="0"/>
                </a:rPr>
                <a:t>s,w,t</a:t>
              </a:r>
              <a:r>
                <a:rPr lang="en-US" altLang="zh-CN" b="1" dirty="0">
                  <a:solidFill>
                    <a:schemeClr val="accent5">
                      <a:lumMod val="75000"/>
                    </a:schemeClr>
                  </a:solidFill>
                  <a:latin typeface="Arial" panose="020B0604020202020204" pitchFamily="34" charset="0"/>
                  <a:ea typeface="Menlo"/>
                  <a:cs typeface="Arial" panose="020B0604020202020204" pitchFamily="34" charset="0"/>
                </a:rPr>
                <a:t>]</a:t>
              </a:r>
              <a:r>
                <a:rPr lang="zh-CN" altLang="zh-CN" b="1" dirty="0">
                  <a:solidFill>
                    <a:schemeClr val="accent5">
                      <a:lumMod val="75000"/>
                    </a:schemeClr>
                  </a:solidFill>
                  <a:latin typeface="Arial" panose="020B0604020202020204" pitchFamily="34" charset="0"/>
                  <a:ea typeface="Menlo"/>
                  <a:cs typeface="Arial" panose="020B0604020202020204" pitchFamily="34" charset="0"/>
                </a:rPr>
                <a:t> </a:t>
              </a:r>
              <a:r>
                <a:rPr lang="zh-CN" altLang="zh-CN" b="1" dirty="0">
                  <a:solidFill>
                    <a:srgbClr val="3333FF"/>
                  </a:solidFill>
                  <a:latin typeface="Arial" panose="020B0604020202020204" pitchFamily="34" charset="0"/>
                  <a:ea typeface="Menlo"/>
                  <a:cs typeface="Arial" panose="020B0604020202020204" pitchFamily="34" charset="0"/>
                </a:rPr>
                <a:t>= spectrogram(x,window,noverlap,nfft)</a:t>
              </a:r>
            </a:p>
          </p:txBody>
        </p:sp>
      </p:grpSp>
      <p:pic>
        <p:nvPicPr>
          <p:cNvPr id="22" name="图片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2080" y="4674056"/>
            <a:ext cx="2881685" cy="220914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8038" y="2203947"/>
            <a:ext cx="3695963" cy="1616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588148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FF15F38-29D4-4ED8-9026-891A0A586810}" type="slidenum">
              <a:rPr lang="zh-CN" altLang="en-US" smtClean="0"/>
              <a:pPr>
                <a:defRPr/>
              </a:pPr>
              <a:t>15</a:t>
            </a:fld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7748119-0844-4E13-93FE-D1A1794BA46E}"/>
              </a:ext>
            </a:extLst>
          </p:cNvPr>
          <p:cNvSpPr/>
          <p:nvPr/>
        </p:nvSpPr>
        <p:spPr>
          <a:xfrm>
            <a:off x="215008" y="953129"/>
            <a:ext cx="4789040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>
                <a:solidFill>
                  <a:schemeClr val="tx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缺点</a:t>
            </a:r>
            <a:endParaRPr lang="en-US" altLang="zh-CN" sz="2400" b="1" dirty="0">
              <a:solidFill>
                <a:schemeClr val="tx2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25000"/>
              </a:lnSpc>
            </a:pPr>
            <a:r>
              <a:rPr lang="zh-CN" altLang="en-US" sz="2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窗口的选择经验性强，长窗口则时间分辨率低，短窗口则频率分辨率低</a:t>
            </a:r>
            <a:endParaRPr lang="en-US" altLang="zh-CN" sz="20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5000"/>
              </a:lnSpc>
            </a:pPr>
            <a:r>
              <a:rPr lang="en-US" altLang="zh-CN" sz="2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zh-CN" altLang="en-US" sz="2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对频率随时间大幅变化的信号适应性</a:t>
            </a:r>
            <a:endParaRPr lang="en-US" altLang="zh-CN" sz="20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标题 1"/>
          <p:cNvSpPr txBox="1">
            <a:spLocks/>
          </p:cNvSpPr>
          <p:nvPr/>
        </p:nvSpPr>
        <p:spPr>
          <a:xfrm>
            <a:off x="1187624" y="172795"/>
            <a:ext cx="6264548" cy="503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>
            <a:lvl1pPr eaLnBrk="0" hangingPunct="0">
              <a:defRPr sz="3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  <a:cs typeface="+mj-cs"/>
              </a:defRPr>
            </a:lvl1pPr>
            <a:lvl2pPr algn="ctr" eaLnBrk="0" hangingPunct="0">
              <a:defRPr sz="4400">
                <a:latin typeface="Calibri" pitchFamily="34" charset="0"/>
                <a:ea typeface="宋体" pitchFamily="2" charset="-122"/>
              </a:defRPr>
            </a:lvl2pPr>
            <a:lvl3pPr algn="ctr" eaLnBrk="0" hangingPunct="0">
              <a:defRPr sz="4400">
                <a:latin typeface="Calibri" pitchFamily="34" charset="0"/>
                <a:ea typeface="宋体" pitchFamily="2" charset="-122"/>
              </a:defRPr>
            </a:lvl3pPr>
            <a:lvl4pPr algn="ctr" eaLnBrk="0" hangingPunct="0">
              <a:defRPr sz="4400">
                <a:latin typeface="Calibri" pitchFamily="34" charset="0"/>
                <a:ea typeface="宋体" pitchFamily="2" charset="-122"/>
              </a:defRPr>
            </a:lvl4pPr>
            <a:lvl5pPr algn="ctr" eaLnBrk="0" hangingPunct="0">
              <a:defRPr sz="4400">
                <a:latin typeface="Calibri" pitchFamily="34" charset="0"/>
                <a:ea typeface="宋体" pitchFamily="2" charset="-122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  <a:ea typeface="宋体" pitchFamily="2" charset="-122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  <a:ea typeface="宋体" pitchFamily="2" charset="-122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  <a:ea typeface="宋体" pitchFamily="2" charset="-122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  <a:ea typeface="宋体" pitchFamily="2" charset="-122"/>
              </a:defRPr>
            </a:lvl9pPr>
          </a:lstStyle>
          <a:p>
            <a:pPr algn="ctr">
              <a:defRPr/>
            </a:pPr>
            <a:r>
              <a:rPr lang="zh-CN" alt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短时傅里叶（</a:t>
            </a:r>
            <a:r>
              <a:rPr lang="en-US" altLang="zh-CN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Fourier</a:t>
            </a:r>
            <a:r>
              <a:rPr lang="zh-CN" alt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）分解</a:t>
            </a:r>
          </a:p>
        </p:txBody>
      </p:sp>
      <p:sp>
        <p:nvSpPr>
          <p:cNvPr id="31" name="右箭头 30"/>
          <p:cNvSpPr/>
          <p:nvPr/>
        </p:nvSpPr>
        <p:spPr>
          <a:xfrm>
            <a:off x="4270521" y="3863845"/>
            <a:ext cx="473174" cy="294051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5788" y="836712"/>
            <a:ext cx="3881852" cy="3027133"/>
          </a:xfrm>
          <a:prstGeom prst="rect">
            <a:avLst/>
          </a:prstGeom>
        </p:spPr>
      </p:pic>
      <p:grpSp>
        <p:nvGrpSpPr>
          <p:cNvPr id="8" name="组合 7"/>
          <p:cNvGrpSpPr/>
          <p:nvPr/>
        </p:nvGrpSpPr>
        <p:grpSpPr>
          <a:xfrm>
            <a:off x="30588" y="3041759"/>
            <a:ext cx="4001201" cy="3042967"/>
            <a:chOff x="0" y="3578876"/>
            <a:chExt cx="4073412" cy="3109912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3578876"/>
              <a:ext cx="4073412" cy="3109912"/>
            </a:xfrm>
            <a:prstGeom prst="rect">
              <a:avLst/>
            </a:prstGeom>
          </p:spPr>
        </p:pic>
        <p:sp>
          <p:nvSpPr>
            <p:cNvPr id="6" name="矩形 5"/>
            <p:cNvSpPr/>
            <p:nvPr/>
          </p:nvSpPr>
          <p:spPr>
            <a:xfrm>
              <a:off x="755576" y="3885239"/>
              <a:ext cx="88036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r>
                <a:rPr lang="en-US" altLang="zh-CN" dirty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200Hz</a:t>
              </a:r>
              <a:endParaRPr lang="zh-CN" altLang="en-US" dirty="0"/>
            </a:p>
          </p:txBody>
        </p:sp>
        <p:sp>
          <p:nvSpPr>
            <p:cNvPr id="21" name="矩形 20"/>
            <p:cNvSpPr/>
            <p:nvPr/>
          </p:nvSpPr>
          <p:spPr>
            <a:xfrm>
              <a:off x="2926807" y="3852973"/>
              <a:ext cx="73609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r>
                <a:rPr lang="en-US" altLang="zh-CN" dirty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2kHz</a:t>
              </a:r>
              <a:endParaRPr lang="zh-CN" altLang="en-US" dirty="0"/>
            </a:p>
          </p:txBody>
        </p:sp>
      </p:grpSp>
      <p:pic>
        <p:nvPicPr>
          <p:cNvPr id="16" name="图片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5199" y="3940912"/>
            <a:ext cx="3828671" cy="2987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955619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FF15F38-29D4-4ED8-9026-891A0A586810}" type="slidenum">
              <a:rPr lang="zh-CN" altLang="en-US" smtClean="0"/>
              <a:pPr>
                <a:defRPr/>
              </a:pPr>
              <a:t>16</a:t>
            </a:fld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7748119-0844-4E13-93FE-D1A1794BA46E}"/>
              </a:ext>
            </a:extLst>
          </p:cNvPr>
          <p:cNvSpPr/>
          <p:nvPr/>
        </p:nvSpPr>
        <p:spPr>
          <a:xfrm>
            <a:off x="215008" y="953129"/>
            <a:ext cx="8677472" cy="48628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>
                <a:solidFill>
                  <a:schemeClr val="tx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背景</a:t>
            </a:r>
            <a:endParaRPr lang="en-US" altLang="zh-CN" sz="2400" b="1" dirty="0">
              <a:solidFill>
                <a:schemeClr val="tx2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25000"/>
              </a:lnSpc>
            </a:pPr>
            <a:r>
              <a:rPr lang="zh-CN" altLang="en-US" sz="2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用更严密的理论，改善短时傅里叶分解的缺点，在时间分辨和频率分辨上都具有较好性能。</a:t>
            </a:r>
            <a:endParaRPr lang="en-US" altLang="zh-CN" sz="20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>
                <a:solidFill>
                  <a:schemeClr val="tx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理论知识</a:t>
            </a:r>
            <a:endParaRPr lang="en-US" altLang="zh-CN" sz="2400" b="1" dirty="0">
              <a:solidFill>
                <a:schemeClr val="tx2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25000"/>
              </a:lnSpc>
            </a:pPr>
            <a:r>
              <a:rPr lang="zh-CN" altLang="en-US" sz="2000" dirty="0">
                <a:solidFill>
                  <a:srgbClr val="1F49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不同频率的正弦函数能构成连续函数空间的一组基，对应傅里叶变换；</a:t>
            </a:r>
            <a:endParaRPr lang="en-US" altLang="zh-CN" sz="2000" dirty="0">
              <a:solidFill>
                <a:srgbClr val="1F49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5000"/>
              </a:lnSpc>
            </a:pPr>
            <a:r>
              <a:rPr lang="en-US" altLang="zh-CN" sz="2000" b="1" dirty="0">
                <a:solidFill>
                  <a:srgbClr val="1F497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   </a:t>
            </a:r>
            <a:r>
              <a:rPr lang="zh-CN" altLang="en-US" sz="2000" dirty="0">
                <a:solidFill>
                  <a:srgbClr val="1F49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连续函数空间还可以有很多其它种基函数，就像我们所处的三维欧氏空间的基可以是</a:t>
            </a:r>
            <a:r>
              <a:rPr lang="en-US" altLang="zh-CN" sz="2000" dirty="0">
                <a:solidFill>
                  <a:srgbClr val="1F49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2000" b="1" dirty="0" err="1">
                <a:solidFill>
                  <a:srgbClr val="1F49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</a:t>
            </a:r>
            <a:r>
              <a:rPr lang="en-US" altLang="zh-CN" sz="2000" b="1" baseline="-25000" dirty="0" err="1">
                <a:solidFill>
                  <a:srgbClr val="1F49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en-US" altLang="zh-CN" sz="2000" b="1" dirty="0" err="1">
                <a:solidFill>
                  <a:srgbClr val="1F49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,e</a:t>
            </a:r>
            <a:r>
              <a:rPr lang="en-US" altLang="zh-CN" sz="2000" b="1" baseline="-25000" dirty="0" err="1">
                <a:solidFill>
                  <a:srgbClr val="1F49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</a:t>
            </a:r>
            <a:r>
              <a:rPr lang="en-US" altLang="zh-CN" sz="2000" b="1" dirty="0" err="1">
                <a:solidFill>
                  <a:srgbClr val="1F49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,e</a:t>
            </a:r>
            <a:r>
              <a:rPr lang="en-US" altLang="zh-CN" sz="2000" b="1" baseline="-25000" dirty="0" err="1">
                <a:solidFill>
                  <a:srgbClr val="1F49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</a:t>
            </a:r>
            <a:r>
              <a:rPr lang="en-US" altLang="zh-CN" sz="2000" dirty="0">
                <a:solidFill>
                  <a:srgbClr val="1F49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2000" dirty="0">
                <a:solidFill>
                  <a:srgbClr val="1F49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，也可以是其它不共面的向量组。小波变换就是基于一些局域基函数建立起来的；</a:t>
            </a:r>
            <a:endParaRPr lang="en-US" altLang="zh-CN" sz="2000" dirty="0">
              <a:solidFill>
                <a:srgbClr val="1F49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5000"/>
              </a:lnSpc>
            </a:pPr>
            <a:r>
              <a:rPr lang="en-US" altLang="zh-CN" sz="2000" dirty="0">
                <a:solidFill>
                  <a:srgbClr val="1F49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zh-CN" altLang="en-US" sz="2000" dirty="0">
                <a:solidFill>
                  <a:srgbClr val="1F49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三角函数是全局函数（函数值在</a:t>
            </a:r>
            <a:r>
              <a:rPr lang="en-US" altLang="zh-CN" sz="2000" dirty="0">
                <a:solidFill>
                  <a:srgbClr val="1F49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en-US" altLang="zh-CN" sz="2000" dirty="0">
                <a:solidFill>
                  <a:srgbClr val="1F497D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∞</a:t>
            </a:r>
            <a:r>
              <a:rPr lang="zh-CN" altLang="en-US" sz="2000" dirty="0">
                <a:solidFill>
                  <a:srgbClr val="1F497D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到</a:t>
            </a:r>
            <a:r>
              <a:rPr lang="en-US" altLang="zh-CN" sz="2000" dirty="0">
                <a:solidFill>
                  <a:srgbClr val="1F497D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+∞</a:t>
            </a:r>
            <a:r>
              <a:rPr lang="zh-CN" altLang="en-US" sz="2000" dirty="0">
                <a:solidFill>
                  <a:srgbClr val="1F497D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都有非零值</a:t>
            </a:r>
            <a:r>
              <a:rPr lang="zh-CN" altLang="en-US" sz="2000" dirty="0">
                <a:solidFill>
                  <a:srgbClr val="1F49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），必然导致傅里叶分解的局域特性不好，小波函数则是一系列局域函数，可以有很好的局域特性。</a:t>
            </a:r>
            <a:endParaRPr lang="en-US" altLang="zh-CN" sz="2000" dirty="0">
              <a:solidFill>
                <a:srgbClr val="1F49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5000"/>
              </a:lnSpc>
            </a:pPr>
            <a:endParaRPr lang="en-US" altLang="zh-CN" sz="2000" dirty="0">
              <a:solidFill>
                <a:srgbClr val="1F49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标题 1"/>
          <p:cNvSpPr txBox="1">
            <a:spLocks/>
          </p:cNvSpPr>
          <p:nvPr/>
        </p:nvSpPr>
        <p:spPr>
          <a:xfrm>
            <a:off x="1187624" y="172795"/>
            <a:ext cx="6264548" cy="503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>
            <a:lvl1pPr eaLnBrk="0" hangingPunct="0">
              <a:defRPr sz="3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  <a:cs typeface="+mj-cs"/>
              </a:defRPr>
            </a:lvl1pPr>
            <a:lvl2pPr algn="ctr" eaLnBrk="0" hangingPunct="0">
              <a:defRPr sz="4400">
                <a:latin typeface="Calibri" pitchFamily="34" charset="0"/>
                <a:ea typeface="宋体" pitchFamily="2" charset="-122"/>
              </a:defRPr>
            </a:lvl2pPr>
            <a:lvl3pPr algn="ctr" eaLnBrk="0" hangingPunct="0">
              <a:defRPr sz="4400">
                <a:latin typeface="Calibri" pitchFamily="34" charset="0"/>
                <a:ea typeface="宋体" pitchFamily="2" charset="-122"/>
              </a:defRPr>
            </a:lvl3pPr>
            <a:lvl4pPr algn="ctr" eaLnBrk="0" hangingPunct="0">
              <a:defRPr sz="4400">
                <a:latin typeface="Calibri" pitchFamily="34" charset="0"/>
                <a:ea typeface="宋体" pitchFamily="2" charset="-122"/>
              </a:defRPr>
            </a:lvl4pPr>
            <a:lvl5pPr algn="ctr" eaLnBrk="0" hangingPunct="0">
              <a:defRPr sz="4400">
                <a:latin typeface="Calibri" pitchFamily="34" charset="0"/>
                <a:ea typeface="宋体" pitchFamily="2" charset="-122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  <a:ea typeface="宋体" pitchFamily="2" charset="-122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  <a:ea typeface="宋体" pitchFamily="2" charset="-122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  <a:ea typeface="宋体" pitchFamily="2" charset="-122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  <a:ea typeface="宋体" pitchFamily="2" charset="-122"/>
              </a:defRPr>
            </a:lvl9pPr>
          </a:lstStyle>
          <a:p>
            <a:pPr algn="ctr">
              <a:defRPr/>
            </a:pPr>
            <a:r>
              <a:rPr lang="zh-CN" alt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小波（</a:t>
            </a:r>
            <a:r>
              <a:rPr lang="en-US" altLang="zh-CN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Wavelet</a:t>
            </a:r>
            <a:r>
              <a:rPr lang="zh-CN" alt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）分解</a:t>
            </a: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979712" y="5473392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69471347"/>
              </p:ext>
            </p:extLst>
          </p:nvPr>
        </p:nvGraphicFramePr>
        <p:xfrm>
          <a:off x="468307" y="5819513"/>
          <a:ext cx="2320095" cy="73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2" name="Equation" r:id="rId4" imgW="1320227" imgH="418918" progId="Equation.DSMT4">
                  <p:embed/>
                </p:oleObj>
              </mc:Choice>
              <mc:Fallback>
                <p:oleObj name="Equation" r:id="rId4" imgW="1320227" imgH="418918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307" y="5819513"/>
                        <a:ext cx="2320095" cy="7353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9413459"/>
              </p:ext>
            </p:extLst>
          </p:nvPr>
        </p:nvGraphicFramePr>
        <p:xfrm>
          <a:off x="3995936" y="5173418"/>
          <a:ext cx="3262572" cy="6697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3" name="Equation" r:id="rId6" imgW="2044700" imgH="419100" progId="Equation.DSMT4">
                  <p:embed/>
                </p:oleObj>
              </mc:Choice>
              <mc:Fallback>
                <p:oleObj name="Equation" r:id="rId6" imgW="2044700" imgH="4191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95936" y="5173418"/>
                        <a:ext cx="3262572" cy="66976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Rectangle 6"/>
          <p:cNvSpPr>
            <a:spLocks noChangeArrowheads="1"/>
          </p:cNvSpPr>
          <p:nvPr/>
        </p:nvSpPr>
        <p:spPr bwMode="auto">
          <a:xfrm>
            <a:off x="4002879" y="6320136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17" name="对象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22288933"/>
              </p:ext>
            </p:extLst>
          </p:nvPr>
        </p:nvGraphicFramePr>
        <p:xfrm>
          <a:off x="3995936" y="6022167"/>
          <a:ext cx="4171271" cy="6683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4" name="Equation" r:id="rId8" imgW="2755900" imgH="444500" progId="Equation.DSMT4">
                  <p:embed/>
                </p:oleObj>
              </mc:Choice>
              <mc:Fallback>
                <p:oleObj name="Equation" r:id="rId8" imgW="2755900" imgH="44450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95936" y="6022167"/>
                        <a:ext cx="4171271" cy="66836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矩形 21"/>
          <p:cNvSpPr/>
          <p:nvPr/>
        </p:nvSpPr>
        <p:spPr>
          <a:xfrm>
            <a:off x="3053298" y="5288726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正变换</a:t>
            </a:r>
            <a:endParaRPr lang="zh-CN" altLang="en-US" dirty="0"/>
          </a:p>
        </p:txBody>
      </p:sp>
      <p:sp>
        <p:nvSpPr>
          <p:cNvPr id="23" name="矩形 22"/>
          <p:cNvSpPr/>
          <p:nvPr/>
        </p:nvSpPr>
        <p:spPr>
          <a:xfrm>
            <a:off x="3051675" y="6187163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逆变换</a:t>
            </a:r>
            <a:endParaRPr lang="zh-CN" altLang="en-US" dirty="0"/>
          </a:p>
        </p:txBody>
      </p:sp>
      <p:sp>
        <p:nvSpPr>
          <p:cNvPr id="24" name="矩形 23"/>
          <p:cNvSpPr/>
          <p:nvPr/>
        </p:nvSpPr>
        <p:spPr>
          <a:xfrm>
            <a:off x="220197" y="5426192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小波函数</a:t>
            </a:r>
            <a:endParaRPr lang="zh-CN" altLang="en-US" dirty="0"/>
          </a:p>
        </p:txBody>
      </p:sp>
      <p:sp>
        <p:nvSpPr>
          <p:cNvPr id="25" name="右箭头 24"/>
          <p:cNvSpPr/>
          <p:nvPr/>
        </p:nvSpPr>
        <p:spPr>
          <a:xfrm>
            <a:off x="2771800" y="5807073"/>
            <a:ext cx="473174" cy="294051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661801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FF15F38-29D4-4ED8-9026-891A0A586810}" type="slidenum">
              <a:rPr lang="zh-CN" altLang="en-US" smtClean="0"/>
              <a:pPr>
                <a:defRPr/>
              </a:pPr>
              <a:t>17</a:t>
            </a:fld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7095471" y="5495157"/>
            <a:ext cx="199772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/>
              <a:t>参考：https://www.youtube.com/watch?v=ZnmvUCtUAEE</a:t>
            </a:r>
          </a:p>
        </p:txBody>
      </p:sp>
      <p:grpSp>
        <p:nvGrpSpPr>
          <p:cNvPr id="28" name="组合 27"/>
          <p:cNvGrpSpPr/>
          <p:nvPr/>
        </p:nvGrpSpPr>
        <p:grpSpPr>
          <a:xfrm>
            <a:off x="323528" y="1779141"/>
            <a:ext cx="8568952" cy="5034235"/>
            <a:chOff x="323528" y="1687240"/>
            <a:chExt cx="8568952" cy="5034235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3528" y="1687240"/>
              <a:ext cx="6463336" cy="1741760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0490" y="4709820"/>
              <a:ext cx="6535879" cy="2011655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24128" y="2906701"/>
              <a:ext cx="3168352" cy="2100897"/>
            </a:xfrm>
            <a:prstGeom prst="rect">
              <a:avLst/>
            </a:prstGeom>
          </p:spPr>
        </p:pic>
        <p:cxnSp>
          <p:nvCxnSpPr>
            <p:cNvPr id="10" name="直接箭头连接符 9"/>
            <p:cNvCxnSpPr/>
            <p:nvPr/>
          </p:nvCxnSpPr>
          <p:spPr>
            <a:xfrm flipV="1">
              <a:off x="1259632" y="4437112"/>
              <a:ext cx="5040560" cy="1008112"/>
            </a:xfrm>
            <a:prstGeom prst="straightConnector1">
              <a:avLst/>
            </a:prstGeom>
            <a:ln w="158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箭头连接符 10"/>
            <p:cNvCxnSpPr/>
            <p:nvPr/>
          </p:nvCxnSpPr>
          <p:spPr>
            <a:xfrm flipV="1">
              <a:off x="2411760" y="4469400"/>
              <a:ext cx="4104456" cy="1101596"/>
            </a:xfrm>
            <a:prstGeom prst="straightConnector1">
              <a:avLst/>
            </a:prstGeom>
            <a:ln w="158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箭头连接符 11"/>
            <p:cNvCxnSpPr/>
            <p:nvPr/>
          </p:nvCxnSpPr>
          <p:spPr>
            <a:xfrm flipV="1">
              <a:off x="5004048" y="4461359"/>
              <a:ext cx="2314369" cy="1098524"/>
            </a:xfrm>
            <a:prstGeom prst="straightConnector1">
              <a:avLst/>
            </a:prstGeom>
            <a:ln w="158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箭头连接符 12"/>
            <p:cNvCxnSpPr/>
            <p:nvPr/>
          </p:nvCxnSpPr>
          <p:spPr>
            <a:xfrm flipV="1">
              <a:off x="6174673" y="4448225"/>
              <a:ext cx="1296144" cy="1035819"/>
            </a:xfrm>
            <a:prstGeom prst="straightConnector1">
              <a:avLst/>
            </a:prstGeom>
            <a:ln w="158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箭头连接符 16"/>
            <p:cNvCxnSpPr/>
            <p:nvPr/>
          </p:nvCxnSpPr>
          <p:spPr>
            <a:xfrm>
              <a:off x="1839286" y="2636912"/>
              <a:ext cx="4532914" cy="1159790"/>
            </a:xfrm>
            <a:prstGeom prst="straightConnector1">
              <a:avLst/>
            </a:prstGeom>
            <a:ln w="158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箭头连接符 18"/>
            <p:cNvCxnSpPr/>
            <p:nvPr/>
          </p:nvCxnSpPr>
          <p:spPr>
            <a:xfrm>
              <a:off x="5868144" y="2558120"/>
              <a:ext cx="1512168" cy="1243300"/>
            </a:xfrm>
            <a:prstGeom prst="straightConnector1">
              <a:avLst/>
            </a:prstGeom>
            <a:ln w="158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箭头连接符 20"/>
            <p:cNvCxnSpPr/>
            <p:nvPr/>
          </p:nvCxnSpPr>
          <p:spPr>
            <a:xfrm>
              <a:off x="3618429" y="2625799"/>
              <a:ext cx="3041803" cy="1136687"/>
            </a:xfrm>
            <a:prstGeom prst="straightConnector1">
              <a:avLst/>
            </a:prstGeom>
            <a:ln w="158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矩形 23"/>
          <p:cNvSpPr/>
          <p:nvPr/>
        </p:nvSpPr>
        <p:spPr>
          <a:xfrm>
            <a:off x="293414" y="923222"/>
            <a:ext cx="5089855" cy="9387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>
                <a:solidFill>
                  <a:schemeClr val="tx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变换过程</a:t>
            </a:r>
            <a:endParaRPr lang="en-US" altLang="zh-CN" sz="2400" b="1" dirty="0">
              <a:solidFill>
                <a:schemeClr val="tx2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25000"/>
              </a:lnSpc>
            </a:pPr>
            <a:r>
              <a:rPr lang="zh-CN" altLang="en-US" b="1" dirty="0">
                <a:solidFill>
                  <a:schemeClr val="tx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</a:t>
            </a:r>
            <a:r>
              <a:rPr lang="zh-CN" altLang="en-US" sz="2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可看作是多次短时傅里叶变换的叠加结果</a:t>
            </a:r>
            <a:endParaRPr lang="en-US" altLang="zh-CN" sz="20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标题 1"/>
          <p:cNvSpPr txBox="1">
            <a:spLocks/>
          </p:cNvSpPr>
          <p:nvPr/>
        </p:nvSpPr>
        <p:spPr>
          <a:xfrm>
            <a:off x="1187624" y="172795"/>
            <a:ext cx="6264548" cy="503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>
            <a:lvl1pPr eaLnBrk="0" hangingPunct="0">
              <a:defRPr sz="3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  <a:cs typeface="+mj-cs"/>
              </a:defRPr>
            </a:lvl1pPr>
            <a:lvl2pPr algn="ctr" eaLnBrk="0" hangingPunct="0">
              <a:defRPr sz="4400">
                <a:latin typeface="Calibri" pitchFamily="34" charset="0"/>
                <a:ea typeface="宋体" pitchFamily="2" charset="-122"/>
              </a:defRPr>
            </a:lvl2pPr>
            <a:lvl3pPr algn="ctr" eaLnBrk="0" hangingPunct="0">
              <a:defRPr sz="4400">
                <a:latin typeface="Calibri" pitchFamily="34" charset="0"/>
                <a:ea typeface="宋体" pitchFamily="2" charset="-122"/>
              </a:defRPr>
            </a:lvl3pPr>
            <a:lvl4pPr algn="ctr" eaLnBrk="0" hangingPunct="0">
              <a:defRPr sz="4400">
                <a:latin typeface="Calibri" pitchFamily="34" charset="0"/>
                <a:ea typeface="宋体" pitchFamily="2" charset="-122"/>
              </a:defRPr>
            </a:lvl4pPr>
            <a:lvl5pPr algn="ctr" eaLnBrk="0" hangingPunct="0">
              <a:defRPr sz="4400">
                <a:latin typeface="Calibri" pitchFamily="34" charset="0"/>
                <a:ea typeface="宋体" pitchFamily="2" charset="-122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  <a:ea typeface="宋体" pitchFamily="2" charset="-122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  <a:ea typeface="宋体" pitchFamily="2" charset="-122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  <a:ea typeface="宋体" pitchFamily="2" charset="-122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  <a:ea typeface="宋体" pitchFamily="2" charset="-122"/>
              </a:defRPr>
            </a:lvl9pPr>
          </a:lstStyle>
          <a:p>
            <a:pPr algn="ctr">
              <a:defRPr/>
            </a:pPr>
            <a:r>
              <a:rPr lang="zh-CN" alt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小波（</a:t>
            </a:r>
            <a:r>
              <a:rPr lang="en-US" altLang="zh-CN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Wavelet</a:t>
            </a:r>
            <a:r>
              <a:rPr lang="zh-CN" alt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）分解</a:t>
            </a:r>
          </a:p>
        </p:txBody>
      </p:sp>
    </p:spTree>
    <p:extLst>
      <p:ext uri="{BB962C8B-B14F-4D97-AF65-F5344CB8AC3E}">
        <p14:creationId xmlns:p14="http://schemas.microsoft.com/office/powerpoint/2010/main" val="1745323513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FF15F38-29D4-4ED8-9026-891A0A586810}" type="slidenum">
              <a:rPr lang="zh-CN" altLang="en-US" smtClean="0"/>
              <a:pPr>
                <a:defRPr/>
              </a:pPr>
              <a:t>18</a:t>
            </a:fld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008" y="3573016"/>
            <a:ext cx="5749185" cy="304465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2301" y="1052736"/>
            <a:ext cx="4739542" cy="2986320"/>
          </a:xfrm>
          <a:prstGeom prst="rect">
            <a:avLst/>
          </a:prstGeom>
        </p:spPr>
      </p:pic>
      <p:sp>
        <p:nvSpPr>
          <p:cNvPr id="5" name="标题 1"/>
          <p:cNvSpPr txBox="1">
            <a:spLocks/>
          </p:cNvSpPr>
          <p:nvPr/>
        </p:nvSpPr>
        <p:spPr>
          <a:xfrm>
            <a:off x="1187624" y="172795"/>
            <a:ext cx="6264548" cy="503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>
            <a:lvl1pPr eaLnBrk="0" hangingPunct="0">
              <a:defRPr sz="3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  <a:cs typeface="+mj-cs"/>
              </a:defRPr>
            </a:lvl1pPr>
            <a:lvl2pPr algn="ctr" eaLnBrk="0" hangingPunct="0">
              <a:defRPr sz="4400">
                <a:latin typeface="Calibri" pitchFamily="34" charset="0"/>
                <a:ea typeface="宋体" pitchFamily="2" charset="-122"/>
              </a:defRPr>
            </a:lvl2pPr>
            <a:lvl3pPr algn="ctr" eaLnBrk="0" hangingPunct="0">
              <a:defRPr sz="4400">
                <a:latin typeface="Calibri" pitchFamily="34" charset="0"/>
                <a:ea typeface="宋体" pitchFamily="2" charset="-122"/>
              </a:defRPr>
            </a:lvl3pPr>
            <a:lvl4pPr algn="ctr" eaLnBrk="0" hangingPunct="0">
              <a:defRPr sz="4400">
                <a:latin typeface="Calibri" pitchFamily="34" charset="0"/>
                <a:ea typeface="宋体" pitchFamily="2" charset="-122"/>
              </a:defRPr>
            </a:lvl4pPr>
            <a:lvl5pPr algn="ctr" eaLnBrk="0" hangingPunct="0">
              <a:defRPr sz="4400">
                <a:latin typeface="Calibri" pitchFamily="34" charset="0"/>
                <a:ea typeface="宋体" pitchFamily="2" charset="-122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  <a:ea typeface="宋体" pitchFamily="2" charset="-122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  <a:ea typeface="宋体" pitchFamily="2" charset="-122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  <a:ea typeface="宋体" pitchFamily="2" charset="-122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  <a:ea typeface="宋体" pitchFamily="2" charset="-122"/>
              </a:defRPr>
            </a:lvl9pPr>
          </a:lstStyle>
          <a:p>
            <a:pPr algn="ctr">
              <a:defRPr/>
            </a:pPr>
            <a:r>
              <a:rPr lang="zh-CN" alt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小波（</a:t>
            </a:r>
            <a:r>
              <a:rPr lang="en-US" altLang="zh-CN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Wavelet</a:t>
            </a:r>
            <a:r>
              <a:rPr lang="zh-CN" alt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）分解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7748119-0844-4E13-93FE-D1A1794BA46E}"/>
              </a:ext>
            </a:extLst>
          </p:cNvPr>
          <p:cNvSpPr/>
          <p:nvPr/>
        </p:nvSpPr>
        <p:spPr>
          <a:xfrm>
            <a:off x="215008" y="953129"/>
            <a:ext cx="4157293" cy="20928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>
                <a:solidFill>
                  <a:schemeClr val="tx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与傅里叶分解的对比</a:t>
            </a:r>
            <a:endParaRPr lang="en-US" altLang="zh-CN" sz="2400" b="1" dirty="0">
              <a:solidFill>
                <a:schemeClr val="tx2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25000"/>
              </a:lnSpc>
            </a:pPr>
            <a:r>
              <a:rPr lang="zh-CN" altLang="en-US" sz="2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全局基函数与局域基函数，导致时间分辨特性的差别</a:t>
            </a:r>
            <a:endParaRPr lang="en-US" altLang="zh-CN" sz="20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5000"/>
              </a:lnSpc>
            </a:pPr>
            <a:r>
              <a:rPr lang="en-US" altLang="zh-CN" sz="2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zh-CN" altLang="en-US" sz="2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严密的函数空间理论支持使得小波分解比短时傅里叶分解更可靠</a:t>
            </a:r>
            <a:endParaRPr lang="en-US" altLang="zh-CN" sz="20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20794115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FF15F38-29D4-4ED8-9026-891A0A586810}" type="slidenum">
              <a:rPr lang="zh-CN" altLang="en-US" smtClean="0"/>
              <a:pPr>
                <a:defRPr/>
              </a:pPr>
              <a:t>19</a:t>
            </a:fld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7748119-0844-4E13-93FE-D1A1794BA46E}"/>
              </a:ext>
            </a:extLst>
          </p:cNvPr>
          <p:cNvSpPr/>
          <p:nvPr/>
        </p:nvSpPr>
        <p:spPr>
          <a:xfrm>
            <a:off x="215008" y="953129"/>
            <a:ext cx="867747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en-US" altLang="zh-CN" sz="2400" b="1" dirty="0" err="1">
                <a:solidFill>
                  <a:schemeClr val="tx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Matlab</a:t>
            </a:r>
            <a:r>
              <a:rPr lang="zh-CN" altLang="en-US" sz="2400" b="1" dirty="0">
                <a:solidFill>
                  <a:schemeClr val="tx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中的实现</a:t>
            </a:r>
            <a:endParaRPr lang="en-US" altLang="zh-CN" sz="2400" b="1" dirty="0">
              <a:solidFill>
                <a:schemeClr val="tx2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25000"/>
              </a:lnSpc>
            </a:pPr>
            <a:r>
              <a:rPr lang="zh-CN" altLang="en-US" sz="2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连续小波变换</a:t>
            </a:r>
            <a:endParaRPr lang="en-US" altLang="zh-CN" sz="20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5000"/>
              </a:lnSpc>
            </a:pPr>
            <a:endParaRPr lang="en-US" altLang="zh-CN" sz="2000" dirty="0">
              <a:solidFill>
                <a:srgbClr val="1F49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标题 1"/>
          <p:cNvSpPr txBox="1">
            <a:spLocks/>
          </p:cNvSpPr>
          <p:nvPr/>
        </p:nvSpPr>
        <p:spPr>
          <a:xfrm>
            <a:off x="1187624" y="172795"/>
            <a:ext cx="6264548" cy="503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>
            <a:lvl1pPr eaLnBrk="0" hangingPunct="0">
              <a:defRPr sz="3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  <a:cs typeface="+mj-cs"/>
              </a:defRPr>
            </a:lvl1pPr>
            <a:lvl2pPr algn="ctr" eaLnBrk="0" hangingPunct="0">
              <a:defRPr sz="4400">
                <a:latin typeface="Calibri" pitchFamily="34" charset="0"/>
                <a:ea typeface="宋体" pitchFamily="2" charset="-122"/>
              </a:defRPr>
            </a:lvl2pPr>
            <a:lvl3pPr algn="ctr" eaLnBrk="0" hangingPunct="0">
              <a:defRPr sz="4400">
                <a:latin typeface="Calibri" pitchFamily="34" charset="0"/>
                <a:ea typeface="宋体" pitchFamily="2" charset="-122"/>
              </a:defRPr>
            </a:lvl3pPr>
            <a:lvl4pPr algn="ctr" eaLnBrk="0" hangingPunct="0">
              <a:defRPr sz="4400">
                <a:latin typeface="Calibri" pitchFamily="34" charset="0"/>
                <a:ea typeface="宋体" pitchFamily="2" charset="-122"/>
              </a:defRPr>
            </a:lvl4pPr>
            <a:lvl5pPr algn="ctr" eaLnBrk="0" hangingPunct="0">
              <a:defRPr sz="4400">
                <a:latin typeface="Calibri" pitchFamily="34" charset="0"/>
                <a:ea typeface="宋体" pitchFamily="2" charset="-122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  <a:ea typeface="宋体" pitchFamily="2" charset="-122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  <a:ea typeface="宋体" pitchFamily="2" charset="-122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  <a:ea typeface="宋体" pitchFamily="2" charset="-122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  <a:ea typeface="宋体" pitchFamily="2" charset="-122"/>
              </a:defRPr>
            </a:lvl9pPr>
          </a:lstStyle>
          <a:p>
            <a:pPr algn="ctr">
              <a:defRPr/>
            </a:pPr>
            <a:r>
              <a:rPr lang="zh-CN" alt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小波（</a:t>
            </a:r>
            <a:r>
              <a:rPr lang="en-US" altLang="zh-CN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Wavelet</a:t>
            </a:r>
            <a:r>
              <a:rPr lang="zh-CN" alt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）分解</a:t>
            </a: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979712" y="5473392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6" name="Rectangle 6"/>
          <p:cNvSpPr>
            <a:spLocks noChangeArrowheads="1"/>
          </p:cNvSpPr>
          <p:nvPr/>
        </p:nvSpPr>
        <p:spPr bwMode="auto">
          <a:xfrm>
            <a:off x="4002879" y="6320136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5" name="右箭头 24"/>
          <p:cNvSpPr/>
          <p:nvPr/>
        </p:nvSpPr>
        <p:spPr>
          <a:xfrm>
            <a:off x="4207936" y="4876860"/>
            <a:ext cx="473174" cy="294051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5" name="组合 14"/>
          <p:cNvGrpSpPr/>
          <p:nvPr/>
        </p:nvGrpSpPr>
        <p:grpSpPr>
          <a:xfrm>
            <a:off x="1268590" y="1503083"/>
            <a:ext cx="4680520" cy="1928593"/>
            <a:chOff x="955973" y="2770904"/>
            <a:chExt cx="4680520" cy="1928593"/>
          </a:xfrm>
        </p:grpSpPr>
        <p:sp>
          <p:nvSpPr>
            <p:cNvPr id="18" name="矩形 17"/>
            <p:cNvSpPr/>
            <p:nvPr/>
          </p:nvSpPr>
          <p:spPr>
            <a:xfrm>
              <a:off x="2459183" y="2770904"/>
              <a:ext cx="133882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>
                  <a:solidFill>
                    <a:srgbClr val="00B0F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待分解信号</a:t>
              </a:r>
              <a:endParaRPr lang="zh-CN" altLang="en-US" dirty="0">
                <a:solidFill>
                  <a:srgbClr val="00B0F0"/>
                </a:solidFill>
              </a:endParaRPr>
            </a:p>
          </p:txBody>
        </p:sp>
        <p:cxnSp>
          <p:nvCxnSpPr>
            <p:cNvPr id="19" name="直接箭头连接符 18"/>
            <p:cNvCxnSpPr/>
            <p:nvPr/>
          </p:nvCxnSpPr>
          <p:spPr>
            <a:xfrm flipH="1">
              <a:off x="2126239" y="3182798"/>
              <a:ext cx="569531" cy="3019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矩形 19"/>
            <p:cNvSpPr/>
            <p:nvPr/>
          </p:nvSpPr>
          <p:spPr>
            <a:xfrm>
              <a:off x="2867389" y="4330165"/>
              <a:ext cx="156966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>
                  <a:solidFill>
                    <a:srgbClr val="00B0F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信号采样频率</a:t>
              </a:r>
              <a:endParaRPr lang="zh-CN" altLang="en-US" baseline="30000" dirty="0">
                <a:solidFill>
                  <a:srgbClr val="00B0F0"/>
                </a:solidFill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3179263" y="3195081"/>
              <a:ext cx="110799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>
                  <a:solidFill>
                    <a:srgbClr val="00B0F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小波函数</a:t>
              </a:r>
              <a:endParaRPr lang="zh-CN" altLang="en-US" baseline="30000" dirty="0">
                <a:solidFill>
                  <a:srgbClr val="00B0F0"/>
                </a:solidFill>
              </a:endParaRPr>
            </a:p>
          </p:txBody>
        </p:sp>
        <p:cxnSp>
          <p:nvCxnSpPr>
            <p:cNvPr id="26" name="直接箭头连接符 25"/>
            <p:cNvCxnSpPr/>
            <p:nvPr/>
          </p:nvCxnSpPr>
          <p:spPr>
            <a:xfrm flipH="1" flipV="1">
              <a:off x="2870650" y="4198872"/>
              <a:ext cx="308613" cy="18498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箭头连接符 26"/>
            <p:cNvCxnSpPr/>
            <p:nvPr/>
          </p:nvCxnSpPr>
          <p:spPr>
            <a:xfrm flipH="1">
              <a:off x="2644325" y="3546727"/>
              <a:ext cx="576064" cy="15391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Rectangle 1"/>
            <p:cNvSpPr>
              <a:spLocks noChangeArrowheads="1"/>
            </p:cNvSpPr>
            <p:nvPr/>
          </p:nvSpPr>
          <p:spPr bwMode="auto">
            <a:xfrm>
              <a:off x="955973" y="3333860"/>
              <a:ext cx="4680520" cy="8771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eaLnBrk="0" hangingPunct="0"/>
              <a:r>
                <a:rPr lang="en-US" altLang="zh-CN" b="1" dirty="0" err="1">
                  <a:solidFill>
                    <a:srgbClr val="3333FF"/>
                  </a:solidFill>
                  <a:latin typeface="Arial" panose="020B0604020202020204" pitchFamily="34" charset="0"/>
                  <a:ea typeface="Menlo"/>
                  <a:cs typeface="Arial" panose="020B0604020202020204" pitchFamily="34" charset="0"/>
                </a:rPr>
                <a:t>wt</a:t>
              </a:r>
              <a:r>
                <a:rPr lang="en-US" altLang="zh-CN" b="1" dirty="0">
                  <a:solidFill>
                    <a:srgbClr val="3333FF"/>
                  </a:solidFill>
                  <a:latin typeface="Arial" panose="020B0604020202020204" pitchFamily="34" charset="0"/>
                  <a:ea typeface="Menlo"/>
                  <a:cs typeface="Arial" panose="020B0604020202020204" pitchFamily="34" charset="0"/>
                </a:rPr>
                <a:t> = cwt(x)</a:t>
              </a:r>
            </a:p>
            <a:p>
              <a:pPr eaLnBrk="0" hangingPunct="0"/>
              <a:r>
                <a:rPr lang="en-US" altLang="zh-CN" b="1" dirty="0" err="1">
                  <a:solidFill>
                    <a:srgbClr val="3333FF"/>
                  </a:solidFill>
                  <a:latin typeface="Arial" panose="020B0604020202020204" pitchFamily="34" charset="0"/>
                  <a:ea typeface="Menlo"/>
                  <a:cs typeface="Arial" panose="020B0604020202020204" pitchFamily="34" charset="0"/>
                </a:rPr>
                <a:t>wt</a:t>
              </a:r>
              <a:r>
                <a:rPr lang="en-US" altLang="zh-CN" b="1" dirty="0">
                  <a:solidFill>
                    <a:srgbClr val="3333FF"/>
                  </a:solidFill>
                  <a:latin typeface="Arial" panose="020B0604020202020204" pitchFamily="34" charset="0"/>
                  <a:ea typeface="Menlo"/>
                  <a:cs typeface="Arial" panose="020B0604020202020204" pitchFamily="34" charset="0"/>
                </a:rPr>
                <a:t> = cwt(</a:t>
              </a:r>
              <a:r>
                <a:rPr lang="en-US" altLang="zh-CN" b="1" dirty="0" err="1">
                  <a:solidFill>
                    <a:srgbClr val="3333FF"/>
                  </a:solidFill>
                  <a:latin typeface="Arial" panose="020B0604020202020204" pitchFamily="34" charset="0"/>
                  <a:ea typeface="Menlo"/>
                  <a:cs typeface="Arial" panose="020B0604020202020204" pitchFamily="34" charset="0"/>
                </a:rPr>
                <a:t>x,wname</a:t>
              </a:r>
              <a:r>
                <a:rPr lang="en-US" altLang="zh-CN" b="1" dirty="0">
                  <a:solidFill>
                    <a:srgbClr val="3333FF"/>
                  </a:solidFill>
                  <a:latin typeface="Arial" panose="020B0604020202020204" pitchFamily="34" charset="0"/>
                  <a:ea typeface="Menlo"/>
                  <a:cs typeface="Arial" panose="020B0604020202020204" pitchFamily="34" charset="0"/>
                </a:rPr>
                <a:t>)</a:t>
              </a:r>
            </a:p>
            <a:p>
              <a:pPr eaLnBrk="0" hangingPunct="0"/>
              <a:r>
                <a:rPr lang="en-US" altLang="zh-CN" b="1" dirty="0">
                  <a:solidFill>
                    <a:srgbClr val="3333FF"/>
                  </a:solidFill>
                  <a:latin typeface="Arial" panose="020B0604020202020204" pitchFamily="34" charset="0"/>
                  <a:ea typeface="Menlo"/>
                  <a:cs typeface="Arial" panose="020B0604020202020204" pitchFamily="34" charset="0"/>
                </a:rPr>
                <a:t>[</a:t>
              </a:r>
              <a:r>
                <a:rPr lang="en-US" altLang="zh-CN" b="1" dirty="0" err="1">
                  <a:solidFill>
                    <a:srgbClr val="3333FF"/>
                  </a:solidFill>
                  <a:latin typeface="Arial" panose="020B0604020202020204" pitchFamily="34" charset="0"/>
                  <a:ea typeface="Menlo"/>
                  <a:cs typeface="Arial" panose="020B0604020202020204" pitchFamily="34" charset="0"/>
                </a:rPr>
                <a:t>wt,f</a:t>
              </a:r>
              <a:r>
                <a:rPr lang="en-US" altLang="zh-CN" b="1" dirty="0">
                  <a:solidFill>
                    <a:srgbClr val="3333FF"/>
                  </a:solidFill>
                  <a:latin typeface="Arial" panose="020B0604020202020204" pitchFamily="34" charset="0"/>
                  <a:ea typeface="Menlo"/>
                  <a:cs typeface="Arial" panose="020B0604020202020204" pitchFamily="34" charset="0"/>
                </a:rPr>
                <a:t>] = cwt(___,fs)</a:t>
              </a:r>
            </a:p>
          </p:txBody>
        </p:sp>
      </p:grp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2464" y="3361736"/>
            <a:ext cx="4291536" cy="3481555"/>
          </a:xfrm>
          <a:prstGeom prst="rect">
            <a:avLst/>
          </a:prstGeom>
        </p:spPr>
      </p:pic>
      <p:grpSp>
        <p:nvGrpSpPr>
          <p:cNvPr id="31" name="组合 30"/>
          <p:cNvGrpSpPr/>
          <p:nvPr/>
        </p:nvGrpSpPr>
        <p:grpSpPr>
          <a:xfrm>
            <a:off x="155336" y="3671338"/>
            <a:ext cx="4001201" cy="3042967"/>
            <a:chOff x="0" y="3578876"/>
            <a:chExt cx="4073412" cy="3109912"/>
          </a:xfrm>
        </p:grpSpPr>
        <p:pic>
          <p:nvPicPr>
            <p:cNvPr id="32" name="图片 3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3578876"/>
              <a:ext cx="4073412" cy="3109912"/>
            </a:xfrm>
            <a:prstGeom prst="rect">
              <a:avLst/>
            </a:prstGeom>
          </p:spPr>
        </p:pic>
        <p:sp>
          <p:nvSpPr>
            <p:cNvPr id="33" name="矩形 32"/>
            <p:cNvSpPr/>
            <p:nvPr/>
          </p:nvSpPr>
          <p:spPr>
            <a:xfrm>
              <a:off x="755576" y="3885239"/>
              <a:ext cx="88036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r>
                <a:rPr lang="en-US" altLang="zh-CN" dirty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200Hz</a:t>
              </a:r>
              <a:endParaRPr lang="zh-CN" altLang="en-US" dirty="0"/>
            </a:p>
          </p:txBody>
        </p:sp>
        <p:sp>
          <p:nvSpPr>
            <p:cNvPr id="34" name="矩形 33"/>
            <p:cNvSpPr/>
            <p:nvPr/>
          </p:nvSpPr>
          <p:spPr>
            <a:xfrm>
              <a:off x="2926807" y="3852973"/>
              <a:ext cx="73609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r>
                <a:rPr lang="en-US" altLang="zh-CN" dirty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2kHz</a:t>
              </a:r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91266814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灯片编号占位符 3"/>
          <p:cNvSpPr txBox="1">
            <a:spLocks/>
          </p:cNvSpPr>
          <p:nvPr/>
        </p:nvSpPr>
        <p:spPr bwMode="auto">
          <a:xfrm>
            <a:off x="6875463" y="6399213"/>
            <a:ext cx="2133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/>
            <a:fld id="{50A34459-D761-4C0D-AF8B-ABF333334DDB}" type="slidenum">
              <a:rPr lang="zh-CN" altLang="en-US" sz="1200">
                <a:solidFill>
                  <a:srgbClr val="898989"/>
                </a:solidFill>
                <a:latin typeface="Calibri" pitchFamily="34" charset="0"/>
              </a:rPr>
              <a:pPr algn="r"/>
              <a:t>2</a:t>
            </a:fld>
            <a:endParaRPr lang="en-US" altLang="zh-CN" sz="1200">
              <a:solidFill>
                <a:srgbClr val="898989"/>
              </a:solidFill>
              <a:latin typeface="Calibri" pitchFamily="34" charset="0"/>
            </a:endParaRPr>
          </a:p>
        </p:txBody>
      </p:sp>
      <p:sp>
        <p:nvSpPr>
          <p:cNvPr id="7" name="标题 1"/>
          <p:cNvSpPr txBox="1">
            <a:spLocks/>
          </p:cNvSpPr>
          <p:nvPr/>
        </p:nvSpPr>
        <p:spPr>
          <a:xfrm>
            <a:off x="3635896" y="188913"/>
            <a:ext cx="3960292" cy="503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>
            <a:lvl1pPr eaLnBrk="0" hangingPunct="0">
              <a:defRPr sz="3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  <a:cs typeface="+mj-cs"/>
              </a:defRPr>
            </a:lvl1pPr>
            <a:lvl2pPr algn="ctr" eaLnBrk="0" hangingPunct="0">
              <a:defRPr sz="4400">
                <a:latin typeface="Calibri" pitchFamily="34" charset="0"/>
                <a:ea typeface="宋体" pitchFamily="2" charset="-122"/>
              </a:defRPr>
            </a:lvl2pPr>
            <a:lvl3pPr algn="ctr" eaLnBrk="0" hangingPunct="0">
              <a:defRPr sz="4400">
                <a:latin typeface="Calibri" pitchFamily="34" charset="0"/>
                <a:ea typeface="宋体" pitchFamily="2" charset="-122"/>
              </a:defRPr>
            </a:lvl3pPr>
            <a:lvl4pPr algn="ctr" eaLnBrk="0" hangingPunct="0">
              <a:defRPr sz="4400">
                <a:latin typeface="Calibri" pitchFamily="34" charset="0"/>
                <a:ea typeface="宋体" pitchFamily="2" charset="-122"/>
              </a:defRPr>
            </a:lvl4pPr>
            <a:lvl5pPr algn="ctr" eaLnBrk="0" hangingPunct="0">
              <a:defRPr sz="4400">
                <a:latin typeface="Calibri" pitchFamily="34" charset="0"/>
                <a:ea typeface="宋体" pitchFamily="2" charset="-122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  <a:ea typeface="宋体" pitchFamily="2" charset="-122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  <a:ea typeface="宋体" pitchFamily="2" charset="-122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  <a:ea typeface="宋体" pitchFamily="2" charset="-122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  <a:ea typeface="宋体" pitchFamily="2" charset="-122"/>
              </a:defRPr>
            </a:lvl9pPr>
          </a:lstStyle>
          <a:p>
            <a:pPr>
              <a:defRPr/>
            </a:pPr>
            <a:r>
              <a:rPr lang="zh-CN" altLang="en-US" dirty="0">
                <a:effectLst/>
              </a:rPr>
              <a:t>目 录</a:t>
            </a:r>
          </a:p>
        </p:txBody>
      </p:sp>
      <p:sp>
        <p:nvSpPr>
          <p:cNvPr id="41" name="矩形 40"/>
          <p:cNvSpPr/>
          <p:nvPr/>
        </p:nvSpPr>
        <p:spPr>
          <a:xfrm>
            <a:off x="1115616" y="1055480"/>
            <a:ext cx="7056784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3600" b="1" dirty="0" err="1">
                <a:solidFill>
                  <a:srgbClr val="002060"/>
                </a:solidFill>
                <a:latin typeface="微软雅黑"/>
                <a:ea typeface="微软雅黑"/>
                <a:cs typeface="微软雅黑"/>
              </a:rPr>
              <a:t>Matlab</a:t>
            </a:r>
            <a:r>
              <a:rPr lang="zh-CN" altLang="en-US" sz="3600" b="1" dirty="0">
                <a:solidFill>
                  <a:srgbClr val="002060"/>
                </a:solidFill>
                <a:latin typeface="微软雅黑"/>
                <a:ea typeface="微软雅黑"/>
                <a:cs typeface="微软雅黑"/>
              </a:rPr>
              <a:t>应用简介</a:t>
            </a:r>
            <a:endParaRPr lang="en-US" altLang="zh-CN" sz="3600" b="1" dirty="0">
              <a:solidFill>
                <a:srgbClr val="002060"/>
              </a:solidFill>
              <a:latin typeface="微软雅黑"/>
              <a:ea typeface="微软雅黑"/>
              <a:cs typeface="微软雅黑"/>
            </a:endParaRPr>
          </a:p>
          <a:p>
            <a:pPr marL="457200" lvl="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3600" b="1" dirty="0">
                <a:solidFill>
                  <a:srgbClr val="002060"/>
                </a:solidFill>
                <a:latin typeface="微软雅黑"/>
                <a:ea typeface="微软雅黑"/>
                <a:cs typeface="微软雅黑"/>
              </a:rPr>
              <a:t>信号频谱分析</a:t>
            </a:r>
            <a:endParaRPr lang="en-US" altLang="zh-CN" sz="3600" b="1" dirty="0">
              <a:solidFill>
                <a:srgbClr val="002060"/>
              </a:solidFill>
              <a:latin typeface="微软雅黑"/>
              <a:ea typeface="微软雅黑"/>
              <a:cs typeface="微软雅黑"/>
            </a:endParaRPr>
          </a:p>
          <a:p>
            <a:pPr marL="571500" lvl="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rgbClr val="002060"/>
                </a:solidFill>
                <a:latin typeface="微软雅黑"/>
                <a:ea typeface="微软雅黑"/>
                <a:cs typeface="微软雅黑"/>
              </a:rPr>
              <a:t>傅里叶分解</a:t>
            </a:r>
            <a:endParaRPr lang="en-US" altLang="zh-CN" sz="2800" dirty="0">
              <a:solidFill>
                <a:srgbClr val="002060"/>
              </a:solidFill>
              <a:latin typeface="微软雅黑"/>
              <a:ea typeface="微软雅黑"/>
              <a:cs typeface="微软雅黑"/>
            </a:endParaRPr>
          </a:p>
          <a:p>
            <a:pPr marL="571500" lvl="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rgbClr val="002060"/>
                </a:solidFill>
                <a:latin typeface="微软雅黑"/>
                <a:ea typeface="微软雅黑"/>
                <a:cs typeface="微软雅黑"/>
              </a:rPr>
              <a:t>短时傅里叶分解</a:t>
            </a:r>
            <a:endParaRPr lang="en-US" altLang="zh-CN" sz="2800" dirty="0">
              <a:solidFill>
                <a:srgbClr val="002060"/>
              </a:solidFill>
              <a:latin typeface="微软雅黑"/>
              <a:ea typeface="微软雅黑"/>
              <a:cs typeface="微软雅黑"/>
            </a:endParaRPr>
          </a:p>
          <a:p>
            <a:pPr marL="571500" lvl="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rgbClr val="002060"/>
                </a:solidFill>
                <a:latin typeface="微软雅黑"/>
                <a:ea typeface="微软雅黑"/>
                <a:cs typeface="微软雅黑"/>
              </a:rPr>
              <a:t>小波分解</a:t>
            </a:r>
            <a:endParaRPr lang="en-US" altLang="zh-CN" sz="2800" dirty="0">
              <a:solidFill>
                <a:srgbClr val="002060"/>
              </a:solidFill>
              <a:latin typeface="微软雅黑"/>
              <a:ea typeface="微软雅黑"/>
              <a:cs typeface="微软雅黑"/>
            </a:endParaRPr>
          </a:p>
          <a:p>
            <a:pPr marL="457200" lvl="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3600" b="1" dirty="0">
                <a:solidFill>
                  <a:srgbClr val="002060"/>
                </a:solidFill>
                <a:latin typeface="微软雅黑"/>
                <a:ea typeface="微软雅黑"/>
                <a:cs typeface="微软雅黑"/>
              </a:rPr>
              <a:t>图像处理初步</a:t>
            </a:r>
            <a:endParaRPr lang="en-US" altLang="zh-CN" sz="3600" b="1" dirty="0">
              <a:solidFill>
                <a:srgbClr val="002060"/>
              </a:solidFill>
              <a:latin typeface="微软雅黑"/>
              <a:ea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916320816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FF15F38-29D4-4ED8-9026-891A0A586810}" type="slidenum">
              <a:rPr lang="zh-CN" altLang="en-US" smtClean="0"/>
              <a:pPr>
                <a:defRPr/>
              </a:pPr>
              <a:t>20</a:t>
            </a:fld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7748119-0844-4E13-93FE-D1A1794BA46E}"/>
              </a:ext>
            </a:extLst>
          </p:cNvPr>
          <p:cNvSpPr/>
          <p:nvPr/>
        </p:nvSpPr>
        <p:spPr>
          <a:xfrm>
            <a:off x="215008" y="953129"/>
            <a:ext cx="867747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en-US" altLang="zh-CN" sz="2400" b="1" dirty="0" err="1">
                <a:solidFill>
                  <a:schemeClr val="tx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Matlab</a:t>
            </a:r>
            <a:r>
              <a:rPr lang="zh-CN" altLang="en-US" sz="2400" b="1" dirty="0">
                <a:solidFill>
                  <a:schemeClr val="tx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中的实现</a:t>
            </a:r>
            <a:endParaRPr lang="en-US" altLang="zh-CN" sz="2400" b="1" dirty="0">
              <a:solidFill>
                <a:schemeClr val="tx2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25000"/>
              </a:lnSpc>
            </a:pPr>
            <a:r>
              <a:rPr lang="zh-CN" altLang="en-US" sz="2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离散（快速）小波分解</a:t>
            </a:r>
            <a:endParaRPr lang="en-US" altLang="zh-CN" sz="20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5000"/>
              </a:lnSpc>
            </a:pPr>
            <a:endParaRPr lang="en-US" altLang="zh-CN" sz="2000" dirty="0">
              <a:solidFill>
                <a:srgbClr val="1F49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标题 1"/>
          <p:cNvSpPr txBox="1">
            <a:spLocks/>
          </p:cNvSpPr>
          <p:nvPr/>
        </p:nvSpPr>
        <p:spPr>
          <a:xfrm>
            <a:off x="1187624" y="172795"/>
            <a:ext cx="6264548" cy="503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>
            <a:lvl1pPr eaLnBrk="0" hangingPunct="0">
              <a:defRPr sz="3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  <a:cs typeface="+mj-cs"/>
              </a:defRPr>
            </a:lvl1pPr>
            <a:lvl2pPr algn="ctr" eaLnBrk="0" hangingPunct="0">
              <a:defRPr sz="4400">
                <a:latin typeface="Calibri" pitchFamily="34" charset="0"/>
                <a:ea typeface="宋体" pitchFamily="2" charset="-122"/>
              </a:defRPr>
            </a:lvl2pPr>
            <a:lvl3pPr algn="ctr" eaLnBrk="0" hangingPunct="0">
              <a:defRPr sz="4400">
                <a:latin typeface="Calibri" pitchFamily="34" charset="0"/>
                <a:ea typeface="宋体" pitchFamily="2" charset="-122"/>
              </a:defRPr>
            </a:lvl3pPr>
            <a:lvl4pPr algn="ctr" eaLnBrk="0" hangingPunct="0">
              <a:defRPr sz="4400">
                <a:latin typeface="Calibri" pitchFamily="34" charset="0"/>
                <a:ea typeface="宋体" pitchFamily="2" charset="-122"/>
              </a:defRPr>
            </a:lvl4pPr>
            <a:lvl5pPr algn="ctr" eaLnBrk="0" hangingPunct="0">
              <a:defRPr sz="4400">
                <a:latin typeface="Calibri" pitchFamily="34" charset="0"/>
                <a:ea typeface="宋体" pitchFamily="2" charset="-122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  <a:ea typeface="宋体" pitchFamily="2" charset="-122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  <a:ea typeface="宋体" pitchFamily="2" charset="-122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  <a:ea typeface="宋体" pitchFamily="2" charset="-122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  <a:ea typeface="宋体" pitchFamily="2" charset="-122"/>
              </a:defRPr>
            </a:lvl9pPr>
          </a:lstStyle>
          <a:p>
            <a:pPr algn="ctr">
              <a:defRPr/>
            </a:pPr>
            <a:r>
              <a:rPr lang="zh-CN" alt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小波（</a:t>
            </a:r>
            <a:r>
              <a:rPr lang="en-US" altLang="zh-CN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Wavelet</a:t>
            </a:r>
            <a:r>
              <a:rPr lang="zh-CN" alt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）分解</a:t>
            </a: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6" name="Rectangle 6"/>
          <p:cNvSpPr>
            <a:spLocks noChangeArrowheads="1"/>
          </p:cNvSpPr>
          <p:nvPr/>
        </p:nvSpPr>
        <p:spPr bwMode="auto">
          <a:xfrm>
            <a:off x="4176464" y="6327772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pSp>
        <p:nvGrpSpPr>
          <p:cNvPr id="45" name="组合 44"/>
          <p:cNvGrpSpPr/>
          <p:nvPr/>
        </p:nvGrpSpPr>
        <p:grpSpPr>
          <a:xfrm>
            <a:off x="4577010" y="917807"/>
            <a:ext cx="3625092" cy="1859730"/>
            <a:chOff x="7884368" y="748048"/>
            <a:chExt cx="3625092" cy="1859730"/>
          </a:xfrm>
        </p:grpSpPr>
        <p:sp>
          <p:nvSpPr>
            <p:cNvPr id="18" name="矩形 17"/>
            <p:cNvSpPr/>
            <p:nvPr/>
          </p:nvSpPr>
          <p:spPr>
            <a:xfrm>
              <a:off x="9531594" y="748048"/>
              <a:ext cx="133882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>
                  <a:solidFill>
                    <a:srgbClr val="00B0F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待分解信号</a:t>
              </a:r>
              <a:endParaRPr lang="zh-CN" altLang="en-US" dirty="0">
                <a:solidFill>
                  <a:srgbClr val="00B0F0"/>
                </a:solidFill>
              </a:endParaRPr>
            </a:p>
          </p:txBody>
        </p:sp>
        <p:cxnSp>
          <p:nvCxnSpPr>
            <p:cNvPr id="19" name="直接箭头连接符 18"/>
            <p:cNvCxnSpPr/>
            <p:nvPr/>
          </p:nvCxnSpPr>
          <p:spPr>
            <a:xfrm flipH="1">
              <a:off x="9801339" y="1111852"/>
              <a:ext cx="245777" cy="42816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矩形 19"/>
            <p:cNvSpPr/>
            <p:nvPr/>
          </p:nvSpPr>
          <p:spPr>
            <a:xfrm>
              <a:off x="9924227" y="2238446"/>
              <a:ext cx="110799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>
                  <a:solidFill>
                    <a:srgbClr val="00B0F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滤波器对</a:t>
              </a:r>
              <a:endParaRPr lang="zh-CN" altLang="en-US" baseline="30000" dirty="0">
                <a:solidFill>
                  <a:srgbClr val="00B0F0"/>
                </a:solidFill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10401464" y="1038894"/>
              <a:ext cx="110799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>
                  <a:solidFill>
                    <a:srgbClr val="00B0F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小波函数</a:t>
              </a:r>
              <a:endParaRPr lang="zh-CN" altLang="en-US" baseline="30000" dirty="0">
                <a:solidFill>
                  <a:srgbClr val="00B0F0"/>
                </a:solidFill>
              </a:endParaRPr>
            </a:p>
          </p:txBody>
        </p:sp>
        <p:cxnSp>
          <p:nvCxnSpPr>
            <p:cNvPr id="26" name="直接箭头连接符 25"/>
            <p:cNvCxnSpPr/>
            <p:nvPr/>
          </p:nvCxnSpPr>
          <p:spPr>
            <a:xfrm flipH="1" flipV="1">
              <a:off x="10132039" y="2029136"/>
              <a:ext cx="308613" cy="18498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箭头连接符 26"/>
            <p:cNvCxnSpPr/>
            <p:nvPr/>
          </p:nvCxnSpPr>
          <p:spPr>
            <a:xfrm flipH="1">
              <a:off x="10404648" y="1381082"/>
              <a:ext cx="428404" cy="17417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Rectangle 1"/>
            <p:cNvSpPr>
              <a:spLocks noChangeArrowheads="1"/>
            </p:cNvSpPr>
            <p:nvPr/>
          </p:nvSpPr>
          <p:spPr bwMode="auto">
            <a:xfrm>
              <a:off x="8100392" y="1446962"/>
              <a:ext cx="3096344" cy="6001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eaLnBrk="0" hangingPunct="0"/>
              <a:r>
                <a:rPr lang="en-US" altLang="zh-CN" b="1" dirty="0">
                  <a:solidFill>
                    <a:srgbClr val="3333FF"/>
                  </a:solidFill>
                  <a:latin typeface="Arial" panose="020B0604020202020204" pitchFamily="34" charset="0"/>
                  <a:ea typeface="Menlo"/>
                  <a:cs typeface="Arial" panose="020B0604020202020204" pitchFamily="34" charset="0"/>
                </a:rPr>
                <a:t>[</a:t>
              </a:r>
              <a:r>
                <a:rPr lang="en-US" altLang="zh-CN" b="1" dirty="0" err="1">
                  <a:solidFill>
                    <a:srgbClr val="3333FF"/>
                  </a:solidFill>
                  <a:latin typeface="Arial" panose="020B0604020202020204" pitchFamily="34" charset="0"/>
                  <a:ea typeface="Menlo"/>
                  <a:cs typeface="Arial" panose="020B0604020202020204" pitchFamily="34" charset="0"/>
                </a:rPr>
                <a:t>cA,cD</a:t>
              </a:r>
              <a:r>
                <a:rPr lang="en-US" altLang="zh-CN" b="1" dirty="0">
                  <a:solidFill>
                    <a:srgbClr val="3333FF"/>
                  </a:solidFill>
                  <a:latin typeface="Arial" panose="020B0604020202020204" pitchFamily="34" charset="0"/>
                  <a:ea typeface="Menlo"/>
                  <a:cs typeface="Arial" panose="020B0604020202020204" pitchFamily="34" charset="0"/>
                </a:rPr>
                <a:t>] = dwt(</a:t>
              </a:r>
              <a:r>
                <a:rPr lang="en-US" altLang="zh-CN" b="1" dirty="0" err="1">
                  <a:solidFill>
                    <a:srgbClr val="3333FF"/>
                  </a:solidFill>
                  <a:latin typeface="Arial" panose="020B0604020202020204" pitchFamily="34" charset="0"/>
                  <a:ea typeface="Menlo"/>
                  <a:cs typeface="Arial" panose="020B0604020202020204" pitchFamily="34" charset="0"/>
                </a:rPr>
                <a:t>x,wname</a:t>
              </a:r>
              <a:r>
                <a:rPr lang="en-US" altLang="zh-CN" b="1" dirty="0">
                  <a:solidFill>
                    <a:srgbClr val="3333FF"/>
                  </a:solidFill>
                  <a:latin typeface="Arial" panose="020B0604020202020204" pitchFamily="34" charset="0"/>
                  <a:ea typeface="Menlo"/>
                  <a:cs typeface="Arial" panose="020B0604020202020204" pitchFamily="34" charset="0"/>
                </a:rPr>
                <a:t>)</a:t>
              </a:r>
            </a:p>
            <a:p>
              <a:pPr eaLnBrk="0" hangingPunct="0"/>
              <a:r>
                <a:rPr lang="en-US" altLang="zh-CN" b="1" dirty="0">
                  <a:solidFill>
                    <a:srgbClr val="3333FF"/>
                  </a:solidFill>
                  <a:latin typeface="Arial" panose="020B0604020202020204" pitchFamily="34" charset="0"/>
                  <a:ea typeface="Menlo"/>
                  <a:cs typeface="Arial" panose="020B0604020202020204" pitchFamily="34" charset="0"/>
                </a:rPr>
                <a:t>[</a:t>
              </a:r>
              <a:r>
                <a:rPr lang="en-US" altLang="zh-CN" b="1" dirty="0" err="1">
                  <a:solidFill>
                    <a:srgbClr val="3333FF"/>
                  </a:solidFill>
                  <a:latin typeface="Arial" panose="020B0604020202020204" pitchFamily="34" charset="0"/>
                  <a:ea typeface="Menlo"/>
                  <a:cs typeface="Arial" panose="020B0604020202020204" pitchFamily="34" charset="0"/>
                </a:rPr>
                <a:t>cA,cD</a:t>
              </a:r>
              <a:r>
                <a:rPr lang="en-US" altLang="zh-CN" b="1" dirty="0">
                  <a:solidFill>
                    <a:srgbClr val="3333FF"/>
                  </a:solidFill>
                  <a:latin typeface="Arial" panose="020B0604020202020204" pitchFamily="34" charset="0"/>
                  <a:ea typeface="Menlo"/>
                  <a:cs typeface="Arial" panose="020B0604020202020204" pitchFamily="34" charset="0"/>
                </a:rPr>
                <a:t>] = dwt(</a:t>
              </a:r>
              <a:r>
                <a:rPr lang="en-US" altLang="zh-CN" b="1" dirty="0" err="1">
                  <a:solidFill>
                    <a:srgbClr val="3333FF"/>
                  </a:solidFill>
                  <a:latin typeface="Arial" panose="020B0604020202020204" pitchFamily="34" charset="0"/>
                  <a:ea typeface="Menlo"/>
                  <a:cs typeface="Arial" panose="020B0604020202020204" pitchFamily="34" charset="0"/>
                </a:rPr>
                <a:t>x,LoD,HiD</a:t>
              </a:r>
              <a:r>
                <a:rPr lang="en-US" altLang="zh-CN" b="1" dirty="0">
                  <a:solidFill>
                    <a:srgbClr val="3333FF"/>
                  </a:solidFill>
                  <a:latin typeface="Arial" panose="020B0604020202020204" pitchFamily="34" charset="0"/>
                  <a:ea typeface="Menlo"/>
                  <a:cs typeface="Arial" panose="020B0604020202020204" pitchFamily="34" charset="0"/>
                </a:rPr>
                <a:t>)</a:t>
              </a:r>
            </a:p>
          </p:txBody>
        </p:sp>
        <p:cxnSp>
          <p:nvCxnSpPr>
            <p:cNvPr id="38" name="直接箭头连接符 37"/>
            <p:cNvCxnSpPr/>
            <p:nvPr/>
          </p:nvCxnSpPr>
          <p:spPr>
            <a:xfrm flipV="1">
              <a:off x="10440652" y="2027443"/>
              <a:ext cx="121158" cy="18667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矩形 38"/>
            <p:cNvSpPr/>
            <p:nvPr/>
          </p:nvSpPr>
          <p:spPr>
            <a:xfrm>
              <a:off x="7884368" y="889831"/>
              <a:ext cx="110799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>
                  <a:solidFill>
                    <a:srgbClr val="00B0F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低频分量</a:t>
              </a:r>
              <a:endParaRPr lang="zh-CN" altLang="en-US" baseline="30000" dirty="0">
                <a:solidFill>
                  <a:srgbClr val="00B0F0"/>
                </a:solidFill>
              </a:endParaRPr>
            </a:p>
          </p:txBody>
        </p:sp>
        <p:sp>
          <p:nvSpPr>
            <p:cNvPr id="40" name="矩形 39"/>
            <p:cNvSpPr/>
            <p:nvPr/>
          </p:nvSpPr>
          <p:spPr>
            <a:xfrm>
              <a:off x="8432338" y="2159544"/>
              <a:ext cx="110799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>
                  <a:solidFill>
                    <a:srgbClr val="00B0F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高频分量</a:t>
              </a:r>
              <a:endParaRPr lang="zh-CN" altLang="en-US" baseline="30000" dirty="0">
                <a:solidFill>
                  <a:srgbClr val="00B0F0"/>
                </a:solidFill>
              </a:endParaRPr>
            </a:p>
          </p:txBody>
        </p:sp>
        <p:cxnSp>
          <p:nvCxnSpPr>
            <p:cNvPr id="41" name="直接箭头连接符 40"/>
            <p:cNvCxnSpPr/>
            <p:nvPr/>
          </p:nvCxnSpPr>
          <p:spPr>
            <a:xfrm flipH="1">
              <a:off x="8388424" y="1194913"/>
              <a:ext cx="43915" cy="36033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箭头连接符 42"/>
            <p:cNvCxnSpPr/>
            <p:nvPr/>
          </p:nvCxnSpPr>
          <p:spPr>
            <a:xfrm flipH="1" flipV="1">
              <a:off x="8820473" y="2057000"/>
              <a:ext cx="99991" cy="18144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组合 2"/>
          <p:cNvGrpSpPr/>
          <p:nvPr/>
        </p:nvGrpSpPr>
        <p:grpSpPr>
          <a:xfrm>
            <a:off x="393782" y="2852936"/>
            <a:ext cx="7634602" cy="3931018"/>
            <a:chOff x="393782" y="2852936"/>
            <a:chExt cx="7634602" cy="3931018"/>
          </a:xfrm>
        </p:grpSpPr>
        <p:pic>
          <p:nvPicPr>
            <p:cNvPr id="22" name="图片 21" descr="https://upload.wikimedia.org/wikipedia/commons/2/22/Wavelets_-_Filter_Bank.png"/>
            <p:cNvPicPr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04733" y="4477031"/>
              <a:ext cx="6696744" cy="212225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3782" y="4034442"/>
              <a:ext cx="3146438" cy="1054067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76236" y="3428616"/>
              <a:ext cx="3146438" cy="1054067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881946" y="2852936"/>
              <a:ext cx="3146438" cy="1054067"/>
            </a:xfrm>
            <a:prstGeom prst="rect">
              <a:avLst/>
            </a:prstGeom>
          </p:spPr>
        </p:pic>
        <p:cxnSp>
          <p:nvCxnSpPr>
            <p:cNvPr id="28" name="直接箭头连接符 27"/>
            <p:cNvCxnSpPr/>
            <p:nvPr/>
          </p:nvCxnSpPr>
          <p:spPr>
            <a:xfrm flipH="1" flipV="1">
              <a:off x="1445122" y="4986906"/>
              <a:ext cx="72270" cy="11170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箭头连接符 28"/>
            <p:cNvCxnSpPr/>
            <p:nvPr/>
          </p:nvCxnSpPr>
          <p:spPr>
            <a:xfrm flipV="1">
              <a:off x="3540220" y="4380461"/>
              <a:ext cx="210309" cy="96770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箭头连接符 34"/>
            <p:cNvCxnSpPr/>
            <p:nvPr/>
          </p:nvCxnSpPr>
          <p:spPr>
            <a:xfrm flipV="1">
              <a:off x="5256430" y="3818421"/>
              <a:ext cx="792088" cy="98969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矩形 35"/>
            <p:cNvSpPr/>
            <p:nvPr/>
          </p:nvSpPr>
          <p:spPr>
            <a:xfrm>
              <a:off x="2102817" y="5233040"/>
              <a:ext cx="64633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>
                  <a:solidFill>
                    <a:srgbClr val="00B0F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低通</a:t>
              </a:r>
              <a:endParaRPr lang="zh-CN" altLang="en-US" baseline="30000" dirty="0">
                <a:solidFill>
                  <a:srgbClr val="00B0F0"/>
                </a:solidFill>
              </a:endParaRPr>
            </a:p>
          </p:txBody>
        </p:sp>
        <p:sp>
          <p:nvSpPr>
            <p:cNvPr id="37" name="矩形 36"/>
            <p:cNvSpPr/>
            <p:nvPr/>
          </p:nvSpPr>
          <p:spPr>
            <a:xfrm>
              <a:off x="2164228" y="6414622"/>
              <a:ext cx="64633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>
                  <a:solidFill>
                    <a:srgbClr val="00B0F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高通</a:t>
              </a:r>
              <a:endParaRPr lang="zh-CN" altLang="en-US" baseline="30000" dirty="0">
                <a:solidFill>
                  <a:srgbClr val="00B0F0"/>
                </a:solidFill>
              </a:endParaRPr>
            </a:p>
          </p:txBody>
        </p:sp>
        <p:sp>
          <p:nvSpPr>
            <p:cNvPr id="52" name="椭圆 51"/>
            <p:cNvSpPr/>
            <p:nvPr/>
          </p:nvSpPr>
          <p:spPr>
            <a:xfrm>
              <a:off x="1763688" y="5088509"/>
              <a:ext cx="1776532" cy="1580851"/>
            </a:xfrm>
            <a:prstGeom prst="ellips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53" name="直接箭头连接符 52"/>
            <p:cNvCxnSpPr/>
            <p:nvPr/>
          </p:nvCxnSpPr>
          <p:spPr>
            <a:xfrm flipH="1" flipV="1">
              <a:off x="1399411" y="3299637"/>
              <a:ext cx="834119" cy="1883374"/>
            </a:xfrm>
            <a:prstGeom prst="straightConnector1">
              <a:avLst/>
            </a:prstGeom>
            <a:ln w="1905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矩形 54"/>
            <p:cNvSpPr/>
            <p:nvPr/>
          </p:nvSpPr>
          <p:spPr>
            <a:xfrm>
              <a:off x="748074" y="2904152"/>
              <a:ext cx="152477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>
                  <a:solidFill>
                    <a:schemeClr val="accent6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一次</a:t>
              </a:r>
              <a:r>
                <a:rPr lang="en-US" altLang="zh-CN" dirty="0">
                  <a:solidFill>
                    <a:schemeClr val="accent6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dwt</a:t>
              </a:r>
              <a:r>
                <a:rPr lang="zh-CN" altLang="en-US" dirty="0">
                  <a:solidFill>
                    <a:schemeClr val="accent6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运算</a:t>
              </a:r>
              <a:endParaRPr lang="zh-CN" altLang="en-US" baseline="30000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3482256" y="5740434"/>
              <a:ext cx="44275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200" b="1" dirty="0">
                  <a:solidFill>
                    <a:srgbClr val="00B0F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cA</a:t>
              </a:r>
              <a:r>
                <a:rPr lang="en-US" altLang="zh-CN" sz="1200" b="1" baseline="-25000" dirty="0">
                  <a:solidFill>
                    <a:srgbClr val="00B0F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1200" b="1" baseline="-25000" dirty="0">
                <a:solidFill>
                  <a:srgbClr val="00B0F0"/>
                </a:solidFill>
              </a:endParaRPr>
            </a:p>
          </p:txBody>
        </p:sp>
        <p:sp>
          <p:nvSpPr>
            <p:cNvPr id="34" name="矩形 33"/>
            <p:cNvSpPr/>
            <p:nvPr/>
          </p:nvSpPr>
          <p:spPr>
            <a:xfrm>
              <a:off x="3493337" y="6261913"/>
              <a:ext cx="449162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200" b="1" dirty="0">
                  <a:solidFill>
                    <a:srgbClr val="00B0F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cD</a:t>
              </a:r>
              <a:r>
                <a:rPr lang="en-US" altLang="zh-CN" sz="1200" b="1" baseline="-25000" dirty="0">
                  <a:solidFill>
                    <a:srgbClr val="00B0F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1200" b="1" baseline="-25000" dirty="0">
                <a:solidFill>
                  <a:srgbClr val="00B0F0"/>
                </a:solidFill>
              </a:endParaRPr>
            </a:p>
          </p:txBody>
        </p:sp>
        <p:sp>
          <p:nvSpPr>
            <p:cNvPr id="42" name="矩形 41"/>
            <p:cNvSpPr/>
            <p:nvPr/>
          </p:nvSpPr>
          <p:spPr>
            <a:xfrm>
              <a:off x="5057219" y="5248362"/>
              <a:ext cx="44275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200" b="1" dirty="0">
                  <a:solidFill>
                    <a:srgbClr val="00B0F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cA</a:t>
              </a:r>
              <a:r>
                <a:rPr lang="en-US" altLang="zh-CN" sz="1200" b="1" baseline="-25000" dirty="0">
                  <a:solidFill>
                    <a:srgbClr val="00B0F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sz="1200" b="1" baseline="-25000" dirty="0">
                <a:solidFill>
                  <a:srgbClr val="00B0F0"/>
                </a:solidFill>
              </a:endParaRPr>
            </a:p>
          </p:txBody>
        </p:sp>
        <p:sp>
          <p:nvSpPr>
            <p:cNvPr id="44" name="矩形 43"/>
            <p:cNvSpPr/>
            <p:nvPr/>
          </p:nvSpPr>
          <p:spPr>
            <a:xfrm>
              <a:off x="6949492" y="4484126"/>
              <a:ext cx="44275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200" b="1" dirty="0">
                  <a:solidFill>
                    <a:srgbClr val="00B0F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cA</a:t>
              </a:r>
              <a:r>
                <a:rPr lang="en-US" altLang="zh-CN" sz="1200" b="1" baseline="-25000" dirty="0">
                  <a:solidFill>
                    <a:srgbClr val="00B0F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sz="1200" b="1" baseline="-25000" dirty="0">
                <a:solidFill>
                  <a:srgbClr val="00B0F0"/>
                </a:solidFill>
              </a:endParaRPr>
            </a:p>
          </p:txBody>
        </p:sp>
        <p:sp>
          <p:nvSpPr>
            <p:cNvPr id="46" name="矩形 45"/>
            <p:cNvSpPr/>
            <p:nvPr/>
          </p:nvSpPr>
          <p:spPr>
            <a:xfrm>
              <a:off x="5056723" y="5752092"/>
              <a:ext cx="449162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200" b="1" dirty="0">
                  <a:solidFill>
                    <a:srgbClr val="00B0F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cD</a:t>
              </a:r>
              <a:r>
                <a:rPr lang="en-US" altLang="zh-CN" sz="1200" b="1" baseline="-25000" dirty="0">
                  <a:solidFill>
                    <a:srgbClr val="00B0F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sz="1200" b="1" baseline="-25000" dirty="0">
                <a:solidFill>
                  <a:srgbClr val="00B0F0"/>
                </a:solidFill>
              </a:endParaRPr>
            </a:p>
          </p:txBody>
        </p:sp>
        <p:sp>
          <p:nvSpPr>
            <p:cNvPr id="47" name="矩形 46"/>
            <p:cNvSpPr/>
            <p:nvPr/>
          </p:nvSpPr>
          <p:spPr>
            <a:xfrm>
              <a:off x="6949492" y="5286537"/>
              <a:ext cx="449162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200" b="1" dirty="0">
                  <a:solidFill>
                    <a:srgbClr val="00B0F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cD</a:t>
              </a:r>
              <a:r>
                <a:rPr lang="en-US" altLang="zh-CN" sz="1200" b="1" baseline="-25000" dirty="0">
                  <a:solidFill>
                    <a:srgbClr val="00B0F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sz="1200" b="1" baseline="-25000" dirty="0">
                <a:solidFill>
                  <a:srgbClr val="00B0F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15662101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FF15F38-29D4-4ED8-9026-891A0A586810}" type="slidenum">
              <a:rPr lang="zh-CN" altLang="en-US" smtClean="0"/>
              <a:pPr>
                <a:defRPr/>
              </a:pPr>
              <a:t>21</a:t>
            </a:fld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7748119-0844-4E13-93FE-D1A1794BA46E}"/>
              </a:ext>
            </a:extLst>
          </p:cNvPr>
          <p:cNvSpPr/>
          <p:nvPr/>
        </p:nvSpPr>
        <p:spPr>
          <a:xfrm>
            <a:off x="215008" y="953129"/>
            <a:ext cx="867747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en-US" altLang="zh-CN" sz="2400" b="1" dirty="0" err="1">
                <a:solidFill>
                  <a:schemeClr val="tx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Matlab</a:t>
            </a:r>
            <a:r>
              <a:rPr lang="zh-CN" altLang="en-US" sz="2400" b="1" dirty="0">
                <a:solidFill>
                  <a:schemeClr val="tx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中的实现</a:t>
            </a:r>
            <a:endParaRPr lang="en-US" altLang="zh-CN" sz="2400" b="1" dirty="0">
              <a:solidFill>
                <a:schemeClr val="tx2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25000"/>
              </a:lnSpc>
            </a:pPr>
            <a:r>
              <a:rPr lang="zh-CN" altLang="en-US" sz="2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离散（快速）小波分解</a:t>
            </a:r>
            <a:endParaRPr lang="en-US" altLang="zh-CN" sz="20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5000"/>
              </a:lnSpc>
            </a:pPr>
            <a:r>
              <a:rPr lang="zh-CN" altLang="en-US" sz="2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sz="2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dwt()</a:t>
            </a:r>
            <a:r>
              <a:rPr lang="zh-CN" altLang="en-US" sz="2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函数功能演示</a:t>
            </a:r>
            <a:endParaRPr lang="en-US" altLang="zh-CN" sz="2000" dirty="0">
              <a:solidFill>
                <a:srgbClr val="1F49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标题 1"/>
          <p:cNvSpPr txBox="1">
            <a:spLocks/>
          </p:cNvSpPr>
          <p:nvPr/>
        </p:nvSpPr>
        <p:spPr>
          <a:xfrm>
            <a:off x="1187624" y="172795"/>
            <a:ext cx="6264548" cy="503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>
            <a:lvl1pPr eaLnBrk="0" hangingPunct="0">
              <a:defRPr sz="3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  <a:cs typeface="+mj-cs"/>
              </a:defRPr>
            </a:lvl1pPr>
            <a:lvl2pPr algn="ctr" eaLnBrk="0" hangingPunct="0">
              <a:defRPr sz="4400">
                <a:latin typeface="Calibri" pitchFamily="34" charset="0"/>
                <a:ea typeface="宋体" pitchFamily="2" charset="-122"/>
              </a:defRPr>
            </a:lvl2pPr>
            <a:lvl3pPr algn="ctr" eaLnBrk="0" hangingPunct="0">
              <a:defRPr sz="4400">
                <a:latin typeface="Calibri" pitchFamily="34" charset="0"/>
                <a:ea typeface="宋体" pitchFamily="2" charset="-122"/>
              </a:defRPr>
            </a:lvl3pPr>
            <a:lvl4pPr algn="ctr" eaLnBrk="0" hangingPunct="0">
              <a:defRPr sz="4400">
                <a:latin typeface="Calibri" pitchFamily="34" charset="0"/>
                <a:ea typeface="宋体" pitchFamily="2" charset="-122"/>
              </a:defRPr>
            </a:lvl4pPr>
            <a:lvl5pPr algn="ctr" eaLnBrk="0" hangingPunct="0">
              <a:defRPr sz="4400">
                <a:latin typeface="Calibri" pitchFamily="34" charset="0"/>
                <a:ea typeface="宋体" pitchFamily="2" charset="-122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  <a:ea typeface="宋体" pitchFamily="2" charset="-122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  <a:ea typeface="宋体" pitchFamily="2" charset="-122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  <a:ea typeface="宋体" pitchFamily="2" charset="-122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  <a:ea typeface="宋体" pitchFamily="2" charset="-122"/>
              </a:defRPr>
            </a:lvl9pPr>
          </a:lstStyle>
          <a:p>
            <a:pPr algn="ctr">
              <a:defRPr/>
            </a:pPr>
            <a:r>
              <a:rPr lang="zh-CN" alt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小波（</a:t>
            </a:r>
            <a:r>
              <a:rPr lang="en-US" altLang="zh-CN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Wavelet</a:t>
            </a:r>
            <a:r>
              <a:rPr lang="zh-CN" alt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）分解</a:t>
            </a: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6" name="Rectangle 6"/>
          <p:cNvSpPr>
            <a:spLocks noChangeArrowheads="1"/>
          </p:cNvSpPr>
          <p:nvPr/>
        </p:nvSpPr>
        <p:spPr bwMode="auto">
          <a:xfrm>
            <a:off x="4176464" y="6327772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753" y="2197206"/>
            <a:ext cx="3287967" cy="103249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3791" y="602227"/>
            <a:ext cx="4930046" cy="264027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753" y="3263986"/>
            <a:ext cx="7802731" cy="3531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841802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FF15F38-29D4-4ED8-9026-891A0A586810}" type="slidenum">
              <a:rPr lang="zh-CN" altLang="en-US" smtClean="0"/>
              <a:pPr>
                <a:defRPr/>
              </a:pPr>
              <a:t>22</a:t>
            </a:fld>
            <a:endParaRPr lang="zh-CN" altLang="en-US"/>
          </a:p>
        </p:txBody>
      </p:sp>
      <p:sp>
        <p:nvSpPr>
          <p:cNvPr id="13" name="标题 1"/>
          <p:cNvSpPr txBox="1">
            <a:spLocks/>
          </p:cNvSpPr>
          <p:nvPr/>
        </p:nvSpPr>
        <p:spPr>
          <a:xfrm>
            <a:off x="1187624" y="172795"/>
            <a:ext cx="6264548" cy="503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>
            <a:lvl1pPr eaLnBrk="0" hangingPunct="0">
              <a:defRPr sz="3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  <a:cs typeface="+mj-cs"/>
              </a:defRPr>
            </a:lvl1pPr>
            <a:lvl2pPr algn="ctr" eaLnBrk="0" hangingPunct="0">
              <a:defRPr sz="4400">
                <a:latin typeface="Calibri" pitchFamily="34" charset="0"/>
                <a:ea typeface="宋体" pitchFamily="2" charset="-122"/>
              </a:defRPr>
            </a:lvl2pPr>
            <a:lvl3pPr algn="ctr" eaLnBrk="0" hangingPunct="0">
              <a:defRPr sz="4400">
                <a:latin typeface="Calibri" pitchFamily="34" charset="0"/>
                <a:ea typeface="宋体" pitchFamily="2" charset="-122"/>
              </a:defRPr>
            </a:lvl3pPr>
            <a:lvl4pPr algn="ctr" eaLnBrk="0" hangingPunct="0">
              <a:defRPr sz="4400">
                <a:latin typeface="Calibri" pitchFamily="34" charset="0"/>
                <a:ea typeface="宋体" pitchFamily="2" charset="-122"/>
              </a:defRPr>
            </a:lvl4pPr>
            <a:lvl5pPr algn="ctr" eaLnBrk="0" hangingPunct="0">
              <a:defRPr sz="4400">
                <a:latin typeface="Calibri" pitchFamily="34" charset="0"/>
                <a:ea typeface="宋体" pitchFamily="2" charset="-122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  <a:ea typeface="宋体" pitchFamily="2" charset="-122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  <a:ea typeface="宋体" pitchFamily="2" charset="-122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  <a:ea typeface="宋体" pitchFamily="2" charset="-122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  <a:ea typeface="宋体" pitchFamily="2" charset="-122"/>
              </a:defRPr>
            </a:lvl9pPr>
          </a:lstStyle>
          <a:p>
            <a:pPr algn="ctr">
              <a:defRPr/>
            </a:pPr>
            <a:r>
              <a:rPr lang="zh-CN" alt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小波（</a:t>
            </a:r>
            <a:r>
              <a:rPr lang="en-US" altLang="zh-CN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Wavelet</a:t>
            </a:r>
            <a:r>
              <a:rPr lang="zh-CN" alt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）分解</a:t>
            </a: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6" name="Rectangle 6"/>
          <p:cNvSpPr>
            <a:spLocks noChangeArrowheads="1"/>
          </p:cNvSpPr>
          <p:nvPr/>
        </p:nvSpPr>
        <p:spPr bwMode="auto">
          <a:xfrm>
            <a:off x="4176464" y="6327772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7748119-0844-4E13-93FE-D1A1794BA46E}"/>
              </a:ext>
            </a:extLst>
          </p:cNvPr>
          <p:cNvSpPr/>
          <p:nvPr/>
        </p:nvSpPr>
        <p:spPr>
          <a:xfrm>
            <a:off x="215008" y="953129"/>
            <a:ext cx="8677472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en-US" altLang="zh-CN" sz="2400" b="1" dirty="0" err="1">
                <a:solidFill>
                  <a:schemeClr val="tx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Matlab</a:t>
            </a:r>
            <a:r>
              <a:rPr lang="zh-CN" altLang="en-US" sz="2400" b="1" dirty="0">
                <a:solidFill>
                  <a:schemeClr val="tx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中的实现</a:t>
            </a:r>
            <a:endParaRPr lang="en-US" altLang="zh-CN" sz="2400" b="1" dirty="0">
              <a:solidFill>
                <a:schemeClr val="tx2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25000"/>
              </a:lnSpc>
            </a:pPr>
            <a:r>
              <a:rPr lang="zh-CN" altLang="en-US" sz="2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离散（快速）小波分解</a:t>
            </a:r>
            <a:r>
              <a:rPr lang="en-US" altLang="zh-CN" sz="2000" dirty="0" err="1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wavedec</a:t>
            </a:r>
            <a:r>
              <a:rPr lang="en-US" altLang="zh-CN" sz="2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()</a:t>
            </a:r>
            <a:r>
              <a:rPr lang="zh-CN" altLang="en-US" sz="2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</a:t>
            </a:r>
            <a:endParaRPr lang="en-US" altLang="zh-CN" sz="2000" dirty="0">
              <a:solidFill>
                <a:srgbClr val="1F49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1285650" y="1849167"/>
            <a:ext cx="3281668" cy="6001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zh-CN" altLang="zh-CN" b="1" dirty="0">
                <a:solidFill>
                  <a:srgbClr val="3333FF"/>
                </a:solidFill>
                <a:latin typeface="Arial" panose="020B0604020202020204" pitchFamily="34" charset="0"/>
                <a:ea typeface="Menlo"/>
                <a:cs typeface="Arial" panose="020B0604020202020204" pitchFamily="34" charset="0"/>
                <a:hlinkClick r:id="rId3"/>
              </a:rPr>
              <a:t>[c,l] = wavedec(x,n,wname)</a:t>
            </a:r>
            <a:endParaRPr lang="zh-CN" altLang="zh-CN" b="1" dirty="0">
              <a:solidFill>
                <a:srgbClr val="3333FF"/>
              </a:solidFill>
              <a:latin typeface="Arial" panose="020B0604020202020204" pitchFamily="34" charset="0"/>
              <a:ea typeface="Menlo"/>
              <a:cs typeface="Arial" panose="020B0604020202020204" pitchFamily="34" charset="0"/>
            </a:endParaRPr>
          </a:p>
          <a:p>
            <a:pPr eaLnBrk="0" hangingPunct="0"/>
            <a:r>
              <a:rPr lang="zh-CN" altLang="zh-CN" b="1" dirty="0">
                <a:solidFill>
                  <a:srgbClr val="3333FF"/>
                </a:solidFill>
                <a:latin typeface="Arial" panose="020B0604020202020204" pitchFamily="34" charset="0"/>
                <a:ea typeface="Menlo"/>
                <a:cs typeface="Arial" panose="020B0604020202020204" pitchFamily="34" charset="0"/>
                <a:hlinkClick r:id="rId4"/>
              </a:rPr>
              <a:t>[c,l] = wavedec(x,n,LoD,HiD)</a:t>
            </a:r>
            <a:endParaRPr lang="zh-CN" altLang="zh-CN" b="1" dirty="0">
              <a:solidFill>
                <a:srgbClr val="3333FF"/>
              </a:solidFill>
              <a:latin typeface="Arial" panose="020B0604020202020204" pitchFamily="34" charset="0"/>
              <a:ea typeface="Menlo"/>
              <a:cs typeface="Arial" panose="020B060402020202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568" y="3717032"/>
            <a:ext cx="4610088" cy="2778561"/>
          </a:xfrm>
          <a:prstGeom prst="rect">
            <a:avLst/>
          </a:prstGeom>
        </p:spPr>
      </p:pic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305165" y="2621321"/>
            <a:ext cx="2871299" cy="6001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zh-CN" altLang="zh-CN" b="1" dirty="0">
                <a:solidFill>
                  <a:srgbClr val="3333FF"/>
                </a:solidFill>
                <a:latin typeface="Arial" panose="020B0604020202020204" pitchFamily="34" charset="0"/>
                <a:ea typeface="Menlo"/>
                <a:cs typeface="Arial" panose="020B0604020202020204" pitchFamily="34" charset="0"/>
                <a:hlinkClick r:id="rId6"/>
              </a:rPr>
              <a:t>x = waverec(c,l,wname)</a:t>
            </a:r>
            <a:endParaRPr lang="zh-CN" altLang="zh-CN" b="1" dirty="0">
              <a:solidFill>
                <a:srgbClr val="3333FF"/>
              </a:solidFill>
              <a:latin typeface="Arial" panose="020B0604020202020204" pitchFamily="34" charset="0"/>
              <a:ea typeface="Menlo"/>
              <a:cs typeface="Arial" panose="020B0604020202020204" pitchFamily="34" charset="0"/>
            </a:endParaRPr>
          </a:p>
          <a:p>
            <a:pPr eaLnBrk="0" hangingPunct="0"/>
            <a:r>
              <a:rPr lang="zh-CN" altLang="zh-CN" b="1" dirty="0">
                <a:solidFill>
                  <a:srgbClr val="3333FF"/>
                </a:solidFill>
                <a:latin typeface="Arial" panose="020B0604020202020204" pitchFamily="34" charset="0"/>
                <a:ea typeface="Menlo"/>
                <a:cs typeface="Arial" panose="020B0604020202020204" pitchFamily="34" charset="0"/>
                <a:hlinkClick r:id="rId7"/>
              </a:rPr>
              <a:t>x = waverec(c,l,LoR,HiR)</a:t>
            </a:r>
            <a:endParaRPr lang="zh-CN" altLang="zh-CN" b="1" dirty="0">
              <a:solidFill>
                <a:srgbClr val="3333FF"/>
              </a:solidFill>
              <a:latin typeface="Arial" panose="020B0604020202020204" pitchFamily="34" charset="0"/>
              <a:ea typeface="Menlo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21492" y="201806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分解</a:t>
            </a:r>
            <a:endParaRPr lang="zh-CN" altLang="en-US" baseline="30000" dirty="0">
              <a:solidFill>
                <a:srgbClr val="00B0F0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516768" y="2787779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重建</a:t>
            </a:r>
            <a:endParaRPr lang="zh-CN" altLang="en-US" baseline="30000" dirty="0">
              <a:solidFill>
                <a:srgbClr val="00B0F0"/>
              </a:solidFill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05894" y="1556792"/>
            <a:ext cx="4149536" cy="4248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368303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FF15F38-29D4-4ED8-9026-891A0A586810}" type="slidenum">
              <a:rPr lang="zh-CN" altLang="en-US" smtClean="0"/>
              <a:pPr>
                <a:defRPr/>
              </a:pPr>
              <a:t>23</a:t>
            </a:fld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7748119-0844-4E13-93FE-D1A1794BA46E}"/>
              </a:ext>
            </a:extLst>
          </p:cNvPr>
          <p:cNvSpPr/>
          <p:nvPr/>
        </p:nvSpPr>
        <p:spPr>
          <a:xfrm>
            <a:off x="215008" y="953129"/>
            <a:ext cx="8677472" cy="20928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en-US" altLang="zh-CN" sz="2400" b="1" dirty="0" err="1">
                <a:solidFill>
                  <a:schemeClr val="tx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Matlab</a:t>
            </a:r>
            <a:r>
              <a:rPr lang="zh-CN" altLang="en-US" sz="2400" b="1" dirty="0">
                <a:solidFill>
                  <a:schemeClr val="tx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中的实现</a:t>
            </a:r>
            <a:endParaRPr lang="en-US" altLang="zh-CN" sz="2400" b="1" dirty="0">
              <a:solidFill>
                <a:schemeClr val="tx2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25000"/>
              </a:lnSpc>
            </a:pPr>
            <a:r>
              <a:rPr lang="zh-CN" altLang="en-US" sz="2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小波去噪工具箱中有个更简单的去噪函数</a:t>
            </a:r>
            <a:r>
              <a:rPr lang="en-US" altLang="zh-CN" sz="2000" dirty="0" err="1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wdenoise</a:t>
            </a:r>
            <a:r>
              <a:rPr lang="en-US" altLang="zh-CN" sz="2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()</a:t>
            </a:r>
          </a:p>
          <a:p>
            <a:pPr>
              <a:lnSpc>
                <a:spcPct val="125000"/>
              </a:lnSpc>
            </a:pPr>
            <a:r>
              <a:rPr lang="en-US" altLang="zh-CN" sz="2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zh-CN" altLang="en-US" sz="2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自带更加智能的算法，去判断如何（分段）去除哪些分量，往往效果更好</a:t>
            </a:r>
            <a:endParaRPr lang="en-US" altLang="zh-CN" sz="20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5000"/>
              </a:lnSpc>
            </a:pPr>
            <a:endParaRPr lang="en-US" altLang="zh-CN" sz="2000" dirty="0">
              <a:solidFill>
                <a:srgbClr val="1F49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标题 1"/>
          <p:cNvSpPr txBox="1">
            <a:spLocks/>
          </p:cNvSpPr>
          <p:nvPr/>
        </p:nvSpPr>
        <p:spPr>
          <a:xfrm>
            <a:off x="1187624" y="172795"/>
            <a:ext cx="6264548" cy="503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>
            <a:lvl1pPr eaLnBrk="0" hangingPunct="0">
              <a:defRPr sz="3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  <a:cs typeface="+mj-cs"/>
              </a:defRPr>
            </a:lvl1pPr>
            <a:lvl2pPr algn="ctr" eaLnBrk="0" hangingPunct="0">
              <a:defRPr sz="4400">
                <a:latin typeface="Calibri" pitchFamily="34" charset="0"/>
                <a:ea typeface="宋体" pitchFamily="2" charset="-122"/>
              </a:defRPr>
            </a:lvl2pPr>
            <a:lvl3pPr algn="ctr" eaLnBrk="0" hangingPunct="0">
              <a:defRPr sz="4400">
                <a:latin typeface="Calibri" pitchFamily="34" charset="0"/>
                <a:ea typeface="宋体" pitchFamily="2" charset="-122"/>
              </a:defRPr>
            </a:lvl3pPr>
            <a:lvl4pPr algn="ctr" eaLnBrk="0" hangingPunct="0">
              <a:defRPr sz="4400">
                <a:latin typeface="Calibri" pitchFamily="34" charset="0"/>
                <a:ea typeface="宋体" pitchFamily="2" charset="-122"/>
              </a:defRPr>
            </a:lvl4pPr>
            <a:lvl5pPr algn="ctr" eaLnBrk="0" hangingPunct="0">
              <a:defRPr sz="4400">
                <a:latin typeface="Calibri" pitchFamily="34" charset="0"/>
                <a:ea typeface="宋体" pitchFamily="2" charset="-122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  <a:ea typeface="宋体" pitchFamily="2" charset="-122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  <a:ea typeface="宋体" pitchFamily="2" charset="-122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  <a:ea typeface="宋体" pitchFamily="2" charset="-122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  <a:ea typeface="宋体" pitchFamily="2" charset="-122"/>
              </a:defRPr>
            </a:lvl9pPr>
          </a:lstStyle>
          <a:p>
            <a:pPr algn="ctr">
              <a:defRPr/>
            </a:pPr>
            <a:r>
              <a:rPr lang="zh-CN" alt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小波（</a:t>
            </a:r>
            <a:r>
              <a:rPr lang="en-US" altLang="zh-CN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Wavelet</a:t>
            </a:r>
            <a:r>
              <a:rPr lang="zh-CN" alt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）分解</a:t>
            </a: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6" name="Rectangle 6"/>
          <p:cNvSpPr>
            <a:spLocks noChangeArrowheads="1"/>
          </p:cNvSpPr>
          <p:nvPr/>
        </p:nvSpPr>
        <p:spPr bwMode="auto">
          <a:xfrm>
            <a:off x="4176464" y="6327772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179512" y="3091196"/>
            <a:ext cx="3384376" cy="11541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zh-CN" altLang="zh-CN" b="1" dirty="0">
                <a:solidFill>
                  <a:srgbClr val="3333FF"/>
                </a:solidFill>
                <a:latin typeface="Arial" panose="020B0604020202020204" pitchFamily="34" charset="0"/>
                <a:ea typeface="Menlo"/>
                <a:cs typeface="Arial" panose="020B0604020202020204" pitchFamily="34" charset="0"/>
                <a:hlinkClick r:id="rId3"/>
              </a:rPr>
              <a:t>XDEN = wdenoise(X)</a:t>
            </a:r>
            <a:endParaRPr lang="zh-CN" altLang="zh-CN" b="1" dirty="0">
              <a:solidFill>
                <a:srgbClr val="3333FF"/>
              </a:solidFill>
              <a:latin typeface="Arial" panose="020B0604020202020204" pitchFamily="34" charset="0"/>
              <a:ea typeface="Menlo"/>
              <a:cs typeface="Arial" panose="020B0604020202020204" pitchFamily="34" charset="0"/>
            </a:endParaRPr>
          </a:p>
          <a:p>
            <a:pPr eaLnBrk="0" hangingPunct="0"/>
            <a:r>
              <a:rPr lang="zh-CN" altLang="zh-CN" b="1" dirty="0">
                <a:solidFill>
                  <a:srgbClr val="3333FF"/>
                </a:solidFill>
                <a:latin typeface="Arial" panose="020B0604020202020204" pitchFamily="34" charset="0"/>
                <a:ea typeface="Menlo"/>
                <a:cs typeface="Arial" panose="020B0604020202020204" pitchFamily="34" charset="0"/>
                <a:hlinkClick r:id="rId4"/>
              </a:rPr>
              <a:t>XDEN = wdenoise(X,LEVEL)</a:t>
            </a:r>
            <a:endParaRPr lang="zh-CN" altLang="zh-CN" b="1" dirty="0">
              <a:solidFill>
                <a:srgbClr val="3333FF"/>
              </a:solidFill>
              <a:latin typeface="Arial" panose="020B0604020202020204" pitchFamily="34" charset="0"/>
              <a:ea typeface="Menlo"/>
              <a:cs typeface="Arial" panose="020B0604020202020204" pitchFamily="34" charset="0"/>
            </a:endParaRPr>
          </a:p>
          <a:p>
            <a:pPr eaLnBrk="0" hangingPunct="0"/>
            <a:r>
              <a:rPr lang="zh-CN" altLang="zh-CN" b="1" dirty="0">
                <a:solidFill>
                  <a:srgbClr val="3333FF"/>
                </a:solidFill>
                <a:latin typeface="Arial" panose="020B0604020202020204" pitchFamily="34" charset="0"/>
                <a:ea typeface="Menlo"/>
                <a:cs typeface="Arial" panose="020B0604020202020204" pitchFamily="34" charset="0"/>
                <a:hlinkClick r:id="rId5"/>
              </a:rPr>
              <a:t>XDEN = wdenoise(___,Name,Value)</a:t>
            </a:r>
            <a:endParaRPr lang="zh-CN" altLang="zh-CN" b="1" dirty="0">
              <a:solidFill>
                <a:srgbClr val="3333FF"/>
              </a:solidFill>
              <a:latin typeface="Arial" panose="020B0604020202020204" pitchFamily="34" charset="0"/>
              <a:ea typeface="Menlo"/>
              <a:cs typeface="Arial" panose="020B060402020202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91880" y="2348880"/>
            <a:ext cx="5373033" cy="4305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143568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FF15F38-29D4-4ED8-9026-891A0A586810}" type="slidenum">
              <a:rPr lang="zh-CN" altLang="en-US" smtClean="0"/>
              <a:pPr>
                <a:defRPr/>
              </a:pPr>
              <a:t>24</a:t>
            </a:fld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7748119-0844-4E13-93FE-D1A1794BA46E}"/>
              </a:ext>
            </a:extLst>
          </p:cNvPr>
          <p:cNvSpPr/>
          <p:nvPr/>
        </p:nvSpPr>
        <p:spPr>
          <a:xfrm>
            <a:off x="215008" y="953129"/>
            <a:ext cx="8677472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>
                <a:solidFill>
                  <a:schemeClr val="tx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音频信号处理</a:t>
            </a:r>
          </a:p>
          <a:p>
            <a:pPr>
              <a:lnSpc>
                <a:spcPct val="125000"/>
              </a:lnSpc>
            </a:pPr>
            <a:r>
              <a:rPr lang="zh-CN" altLang="en-US" sz="2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分析一段音频信号中的频谱特性；去除其中的噪声；尝试去除部分频率分量后的效果。</a:t>
            </a:r>
            <a:endParaRPr lang="en-US" altLang="zh-CN" sz="20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5000"/>
              </a:lnSpc>
            </a:pPr>
            <a:r>
              <a:rPr lang="zh-CN" altLang="en-US" sz="2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音频文件见</a:t>
            </a:r>
            <a:r>
              <a:rPr lang="en-US" altLang="zh-CN" sz="2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QQ</a:t>
            </a:r>
            <a:r>
              <a:rPr lang="zh-CN" altLang="en-US" sz="2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群“</a:t>
            </a:r>
            <a:r>
              <a:rPr lang="en-US" altLang="zh-CN" sz="2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dylanf_noise.m4a</a:t>
            </a:r>
            <a:r>
              <a:rPr lang="zh-CN" altLang="en-US" sz="2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endParaRPr lang="en-US" altLang="zh-CN" sz="20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标题 1"/>
          <p:cNvSpPr txBox="1">
            <a:spLocks/>
          </p:cNvSpPr>
          <p:nvPr/>
        </p:nvSpPr>
        <p:spPr>
          <a:xfrm>
            <a:off x="1187624" y="172795"/>
            <a:ext cx="6264548" cy="503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>
            <a:lvl1pPr eaLnBrk="0" hangingPunct="0">
              <a:defRPr sz="3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  <a:cs typeface="+mj-cs"/>
              </a:defRPr>
            </a:lvl1pPr>
            <a:lvl2pPr algn="ctr" eaLnBrk="0" hangingPunct="0">
              <a:defRPr sz="4400">
                <a:latin typeface="Calibri" pitchFamily="34" charset="0"/>
                <a:ea typeface="宋体" pitchFamily="2" charset="-122"/>
              </a:defRPr>
            </a:lvl2pPr>
            <a:lvl3pPr algn="ctr" eaLnBrk="0" hangingPunct="0">
              <a:defRPr sz="4400">
                <a:latin typeface="Calibri" pitchFamily="34" charset="0"/>
                <a:ea typeface="宋体" pitchFamily="2" charset="-122"/>
              </a:defRPr>
            </a:lvl3pPr>
            <a:lvl4pPr algn="ctr" eaLnBrk="0" hangingPunct="0">
              <a:defRPr sz="4400">
                <a:latin typeface="Calibri" pitchFamily="34" charset="0"/>
                <a:ea typeface="宋体" pitchFamily="2" charset="-122"/>
              </a:defRPr>
            </a:lvl4pPr>
            <a:lvl5pPr algn="ctr" eaLnBrk="0" hangingPunct="0">
              <a:defRPr sz="4400">
                <a:latin typeface="Calibri" pitchFamily="34" charset="0"/>
                <a:ea typeface="宋体" pitchFamily="2" charset="-122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  <a:ea typeface="宋体" pitchFamily="2" charset="-122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  <a:ea typeface="宋体" pitchFamily="2" charset="-122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  <a:ea typeface="宋体" pitchFamily="2" charset="-122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  <a:ea typeface="宋体" pitchFamily="2" charset="-122"/>
              </a:defRPr>
            </a:lvl9pPr>
          </a:lstStyle>
          <a:p>
            <a:pPr algn="ctr">
              <a:defRPr/>
            </a:pPr>
            <a:r>
              <a:rPr lang="zh-CN" alt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时频分析课堂练习</a:t>
            </a: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6" name="Rectangle 6"/>
          <p:cNvSpPr>
            <a:spLocks noChangeArrowheads="1"/>
          </p:cNvSpPr>
          <p:nvPr/>
        </p:nvSpPr>
        <p:spPr bwMode="auto">
          <a:xfrm>
            <a:off x="4176464" y="6327772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4861805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灯片编号占位符 3"/>
          <p:cNvSpPr txBox="1">
            <a:spLocks/>
          </p:cNvSpPr>
          <p:nvPr/>
        </p:nvSpPr>
        <p:spPr bwMode="auto">
          <a:xfrm>
            <a:off x="6875463" y="6399213"/>
            <a:ext cx="2133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/>
            <a:fld id="{50A34459-D761-4C0D-AF8B-ABF333334DDB}" type="slidenum">
              <a:rPr lang="zh-CN" altLang="en-US" sz="1200">
                <a:solidFill>
                  <a:srgbClr val="898989"/>
                </a:solidFill>
                <a:latin typeface="Calibri" pitchFamily="34" charset="0"/>
              </a:rPr>
              <a:pPr algn="r"/>
              <a:t>25</a:t>
            </a:fld>
            <a:endParaRPr lang="en-US" altLang="zh-CN" sz="1200">
              <a:solidFill>
                <a:srgbClr val="898989"/>
              </a:solidFill>
              <a:latin typeface="Calibri" pitchFamily="34" charset="0"/>
            </a:endParaRPr>
          </a:p>
        </p:txBody>
      </p:sp>
      <p:sp>
        <p:nvSpPr>
          <p:cNvPr id="7" name="标题 1"/>
          <p:cNvSpPr txBox="1">
            <a:spLocks/>
          </p:cNvSpPr>
          <p:nvPr/>
        </p:nvSpPr>
        <p:spPr>
          <a:xfrm>
            <a:off x="3635896" y="188913"/>
            <a:ext cx="3960292" cy="503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>
            <a:lvl1pPr eaLnBrk="0" hangingPunct="0">
              <a:defRPr sz="3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  <a:cs typeface="+mj-cs"/>
              </a:defRPr>
            </a:lvl1pPr>
            <a:lvl2pPr algn="ctr" eaLnBrk="0" hangingPunct="0">
              <a:defRPr sz="4400">
                <a:latin typeface="Calibri" pitchFamily="34" charset="0"/>
                <a:ea typeface="宋体" pitchFamily="2" charset="-122"/>
              </a:defRPr>
            </a:lvl2pPr>
            <a:lvl3pPr algn="ctr" eaLnBrk="0" hangingPunct="0">
              <a:defRPr sz="4400">
                <a:latin typeface="Calibri" pitchFamily="34" charset="0"/>
                <a:ea typeface="宋体" pitchFamily="2" charset="-122"/>
              </a:defRPr>
            </a:lvl3pPr>
            <a:lvl4pPr algn="ctr" eaLnBrk="0" hangingPunct="0">
              <a:defRPr sz="4400">
                <a:latin typeface="Calibri" pitchFamily="34" charset="0"/>
                <a:ea typeface="宋体" pitchFamily="2" charset="-122"/>
              </a:defRPr>
            </a:lvl4pPr>
            <a:lvl5pPr algn="ctr" eaLnBrk="0" hangingPunct="0">
              <a:defRPr sz="4400">
                <a:latin typeface="Calibri" pitchFamily="34" charset="0"/>
                <a:ea typeface="宋体" pitchFamily="2" charset="-122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  <a:ea typeface="宋体" pitchFamily="2" charset="-122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  <a:ea typeface="宋体" pitchFamily="2" charset="-122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  <a:ea typeface="宋体" pitchFamily="2" charset="-122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  <a:ea typeface="宋体" pitchFamily="2" charset="-122"/>
              </a:defRPr>
            </a:lvl9pPr>
          </a:lstStyle>
          <a:p>
            <a:pPr>
              <a:defRPr/>
            </a:pPr>
            <a:r>
              <a:rPr lang="zh-CN" altLang="en-US" dirty="0">
                <a:effectLst/>
              </a:rPr>
              <a:t>目 录</a:t>
            </a:r>
          </a:p>
        </p:txBody>
      </p:sp>
      <p:sp>
        <p:nvSpPr>
          <p:cNvPr id="41" name="矩形 40"/>
          <p:cNvSpPr/>
          <p:nvPr/>
        </p:nvSpPr>
        <p:spPr>
          <a:xfrm>
            <a:off x="1115616" y="1055480"/>
            <a:ext cx="7056784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3600" b="1" dirty="0" err="1">
                <a:solidFill>
                  <a:schemeClr val="bg1">
                    <a:lumMod val="65000"/>
                  </a:schemeClr>
                </a:solidFill>
                <a:latin typeface="微软雅黑"/>
                <a:ea typeface="微软雅黑"/>
                <a:cs typeface="微软雅黑"/>
              </a:rPr>
              <a:t>Matlab</a:t>
            </a:r>
            <a:r>
              <a:rPr lang="zh-CN" altLang="en-US" sz="3600" b="1" dirty="0">
                <a:solidFill>
                  <a:schemeClr val="bg1">
                    <a:lumMod val="65000"/>
                  </a:schemeClr>
                </a:solidFill>
                <a:latin typeface="微软雅黑"/>
                <a:ea typeface="微软雅黑"/>
                <a:cs typeface="微软雅黑"/>
              </a:rPr>
              <a:t>应用简介</a:t>
            </a:r>
            <a:endParaRPr lang="en-US" altLang="zh-CN" sz="3600" b="1" dirty="0">
              <a:solidFill>
                <a:schemeClr val="bg1">
                  <a:lumMod val="65000"/>
                </a:schemeClr>
              </a:solidFill>
              <a:latin typeface="微软雅黑"/>
              <a:ea typeface="微软雅黑"/>
              <a:cs typeface="微软雅黑"/>
            </a:endParaRPr>
          </a:p>
          <a:p>
            <a:pPr marL="457200" lvl="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3600" b="1" dirty="0">
                <a:solidFill>
                  <a:schemeClr val="bg1">
                    <a:lumMod val="65000"/>
                  </a:schemeClr>
                </a:solidFill>
                <a:latin typeface="微软雅黑"/>
                <a:ea typeface="微软雅黑"/>
                <a:cs typeface="微软雅黑"/>
              </a:rPr>
              <a:t>信号频谱分析</a:t>
            </a:r>
            <a:endParaRPr lang="en-US" altLang="zh-CN" sz="3600" b="1" dirty="0">
              <a:solidFill>
                <a:schemeClr val="bg1">
                  <a:lumMod val="65000"/>
                </a:schemeClr>
              </a:solidFill>
              <a:latin typeface="微软雅黑"/>
              <a:ea typeface="微软雅黑"/>
              <a:cs typeface="微软雅黑"/>
            </a:endParaRPr>
          </a:p>
          <a:p>
            <a:pPr marL="571500" lvl="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chemeClr val="bg1">
                    <a:lumMod val="65000"/>
                  </a:schemeClr>
                </a:solidFill>
                <a:latin typeface="微软雅黑"/>
                <a:ea typeface="微软雅黑"/>
                <a:cs typeface="微软雅黑"/>
              </a:rPr>
              <a:t>傅里叶分解</a:t>
            </a:r>
            <a:endParaRPr lang="en-US" altLang="zh-CN" sz="2800" dirty="0">
              <a:solidFill>
                <a:schemeClr val="bg1">
                  <a:lumMod val="65000"/>
                </a:schemeClr>
              </a:solidFill>
              <a:latin typeface="微软雅黑"/>
              <a:ea typeface="微软雅黑"/>
              <a:cs typeface="微软雅黑"/>
            </a:endParaRPr>
          </a:p>
          <a:p>
            <a:pPr marL="571500" lvl="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chemeClr val="bg1">
                    <a:lumMod val="65000"/>
                  </a:schemeClr>
                </a:solidFill>
                <a:latin typeface="微软雅黑"/>
                <a:ea typeface="微软雅黑"/>
                <a:cs typeface="微软雅黑"/>
              </a:rPr>
              <a:t>短时傅里叶分解</a:t>
            </a:r>
            <a:endParaRPr lang="en-US" altLang="zh-CN" sz="2800" dirty="0">
              <a:solidFill>
                <a:schemeClr val="bg1">
                  <a:lumMod val="65000"/>
                </a:schemeClr>
              </a:solidFill>
              <a:latin typeface="微软雅黑"/>
              <a:ea typeface="微软雅黑"/>
              <a:cs typeface="微软雅黑"/>
            </a:endParaRPr>
          </a:p>
          <a:p>
            <a:pPr marL="571500" lvl="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chemeClr val="bg1">
                    <a:lumMod val="65000"/>
                  </a:schemeClr>
                </a:solidFill>
                <a:latin typeface="微软雅黑"/>
                <a:ea typeface="微软雅黑"/>
                <a:cs typeface="微软雅黑"/>
              </a:rPr>
              <a:t>小波分解</a:t>
            </a:r>
            <a:endParaRPr lang="en-US" altLang="zh-CN" sz="2800" dirty="0">
              <a:solidFill>
                <a:schemeClr val="bg1">
                  <a:lumMod val="65000"/>
                </a:schemeClr>
              </a:solidFill>
              <a:latin typeface="微软雅黑"/>
              <a:ea typeface="微软雅黑"/>
              <a:cs typeface="微软雅黑"/>
            </a:endParaRPr>
          </a:p>
          <a:p>
            <a:pPr marL="457200" lvl="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3600" b="1" dirty="0">
                <a:solidFill>
                  <a:srgbClr val="002060"/>
                </a:solidFill>
                <a:latin typeface="微软雅黑"/>
                <a:ea typeface="微软雅黑"/>
                <a:cs typeface="微软雅黑"/>
              </a:rPr>
              <a:t>图像处理初步</a:t>
            </a:r>
            <a:endParaRPr lang="en-US" altLang="zh-CN" sz="3600" b="1" dirty="0">
              <a:solidFill>
                <a:srgbClr val="002060"/>
              </a:solidFill>
              <a:latin typeface="微软雅黑"/>
              <a:ea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4102729728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FF15F38-29D4-4ED8-9026-891A0A586810}" type="slidenum">
              <a:rPr lang="zh-CN" altLang="en-US" smtClean="0"/>
              <a:pPr>
                <a:defRPr/>
              </a:pPr>
              <a:t>26</a:t>
            </a:fld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7748119-0844-4E13-93FE-D1A1794BA46E}"/>
              </a:ext>
            </a:extLst>
          </p:cNvPr>
          <p:cNvSpPr/>
          <p:nvPr/>
        </p:nvSpPr>
        <p:spPr>
          <a:xfrm>
            <a:off x="215008" y="953129"/>
            <a:ext cx="8677472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>
                <a:solidFill>
                  <a:schemeClr val="tx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图像类型</a:t>
            </a:r>
            <a:endParaRPr lang="en-US" altLang="zh-CN" sz="2400" b="1" dirty="0">
              <a:solidFill>
                <a:schemeClr val="tx2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25000"/>
              </a:lnSpc>
            </a:pPr>
            <a:r>
              <a:rPr lang="zh-CN" altLang="en-US" sz="2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二值图，灰度图，真彩图，索引图</a:t>
            </a:r>
            <a:endParaRPr lang="en-US" altLang="zh-CN" sz="20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5000"/>
              </a:lnSpc>
            </a:pPr>
            <a:r>
              <a:rPr lang="en-US" altLang="zh-CN" sz="2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rgb2gray()</a:t>
            </a:r>
            <a:r>
              <a:rPr lang="zh-CN" altLang="en-US" sz="2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2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rgb2ind()</a:t>
            </a:r>
            <a:r>
              <a:rPr lang="zh-CN" altLang="en-US" sz="2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2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gray2ind()</a:t>
            </a:r>
            <a:r>
              <a:rPr lang="zh-CN" altLang="en-US" sz="2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2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ind2gray()</a:t>
            </a:r>
            <a:r>
              <a:rPr lang="zh-CN" altLang="en-US" sz="2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2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ind2rgb()</a:t>
            </a:r>
          </a:p>
          <a:p>
            <a:pPr marL="285750" indent="-285750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>
                <a:solidFill>
                  <a:schemeClr val="tx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颜色空间</a:t>
            </a:r>
            <a:r>
              <a:rPr lang="zh-CN" altLang="en-US" sz="2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20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5000"/>
              </a:lnSpc>
            </a:pPr>
            <a:r>
              <a:rPr lang="zh-CN" altLang="en-US" sz="2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两种常用颜色空间：</a:t>
            </a:r>
            <a:r>
              <a:rPr lang="en-US" altLang="zh-CN" sz="2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RGB</a:t>
            </a:r>
            <a:r>
              <a:rPr lang="zh-CN" altLang="en-US" sz="2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2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HSV</a:t>
            </a:r>
            <a:r>
              <a:rPr lang="zh-CN" altLang="en-US" sz="2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（色调</a:t>
            </a:r>
            <a:r>
              <a:rPr lang="en-US" altLang="zh-CN" sz="2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饱和度</a:t>
            </a:r>
            <a:r>
              <a:rPr lang="en-US" altLang="zh-CN" sz="2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亮度）</a:t>
            </a:r>
            <a:endParaRPr lang="en-US" altLang="zh-CN" sz="20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5000"/>
              </a:lnSpc>
            </a:pPr>
            <a:r>
              <a:rPr lang="en-US" altLang="zh-CN" sz="2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zh-CN" altLang="en-US" sz="2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两种空间的相互转换，</a:t>
            </a:r>
            <a:r>
              <a:rPr lang="en-US" altLang="zh-CN" sz="2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rgb2hsv() </a:t>
            </a:r>
            <a:r>
              <a:rPr lang="zh-CN" altLang="en-US" sz="2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2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hsv2rgb()</a:t>
            </a:r>
            <a:r>
              <a:rPr lang="zh-CN" altLang="en-US" sz="2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en-US" altLang="zh-CN" sz="20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标题 1"/>
          <p:cNvSpPr txBox="1">
            <a:spLocks/>
          </p:cNvSpPr>
          <p:nvPr/>
        </p:nvSpPr>
        <p:spPr>
          <a:xfrm>
            <a:off x="1187624" y="172795"/>
            <a:ext cx="6264548" cy="503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>
            <a:lvl1pPr eaLnBrk="0" hangingPunct="0">
              <a:defRPr sz="3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  <a:cs typeface="+mj-cs"/>
              </a:defRPr>
            </a:lvl1pPr>
            <a:lvl2pPr algn="ctr" eaLnBrk="0" hangingPunct="0">
              <a:defRPr sz="4400">
                <a:latin typeface="Calibri" pitchFamily="34" charset="0"/>
                <a:ea typeface="宋体" pitchFamily="2" charset="-122"/>
              </a:defRPr>
            </a:lvl2pPr>
            <a:lvl3pPr algn="ctr" eaLnBrk="0" hangingPunct="0">
              <a:defRPr sz="4400">
                <a:latin typeface="Calibri" pitchFamily="34" charset="0"/>
                <a:ea typeface="宋体" pitchFamily="2" charset="-122"/>
              </a:defRPr>
            </a:lvl3pPr>
            <a:lvl4pPr algn="ctr" eaLnBrk="0" hangingPunct="0">
              <a:defRPr sz="4400">
                <a:latin typeface="Calibri" pitchFamily="34" charset="0"/>
                <a:ea typeface="宋体" pitchFamily="2" charset="-122"/>
              </a:defRPr>
            </a:lvl4pPr>
            <a:lvl5pPr algn="ctr" eaLnBrk="0" hangingPunct="0">
              <a:defRPr sz="4400">
                <a:latin typeface="Calibri" pitchFamily="34" charset="0"/>
                <a:ea typeface="宋体" pitchFamily="2" charset="-122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  <a:ea typeface="宋体" pitchFamily="2" charset="-122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  <a:ea typeface="宋体" pitchFamily="2" charset="-122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  <a:ea typeface="宋体" pitchFamily="2" charset="-122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  <a:ea typeface="宋体" pitchFamily="2" charset="-122"/>
              </a:defRPr>
            </a:lvl9pPr>
          </a:lstStyle>
          <a:p>
            <a:pPr algn="ctr">
              <a:defRPr/>
            </a:pPr>
            <a:r>
              <a:rPr lang="zh-CN" alt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图像处理</a:t>
            </a:r>
            <a:r>
              <a:rPr lang="en-US" altLang="zh-CN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—</a:t>
            </a:r>
            <a:r>
              <a:rPr lang="zh-CN" alt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基本知识</a:t>
            </a: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6" name="Rectangle 6"/>
          <p:cNvSpPr>
            <a:spLocks noChangeArrowheads="1"/>
          </p:cNvSpPr>
          <p:nvPr/>
        </p:nvSpPr>
        <p:spPr bwMode="auto">
          <a:xfrm>
            <a:off x="4176464" y="6327772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0072" y="3718731"/>
            <a:ext cx="3262551" cy="28571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33" t="10500" r="13243" b="8652"/>
          <a:stretch/>
        </p:blipFill>
        <p:spPr>
          <a:xfrm>
            <a:off x="742199" y="3614183"/>
            <a:ext cx="3253737" cy="2913230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3292124" y="6457873"/>
            <a:ext cx="3528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需要安装</a:t>
            </a:r>
            <a:r>
              <a:rPr lang="en-US" altLang="zh-CN" dirty="0"/>
              <a:t>image toolbox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16968698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FF15F38-29D4-4ED8-9026-891A0A586810}" type="slidenum">
              <a:rPr lang="zh-CN" altLang="en-US" smtClean="0"/>
              <a:pPr>
                <a:defRPr/>
              </a:pPr>
              <a:t>27</a:t>
            </a:fld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7748119-0844-4E13-93FE-D1A1794BA46E}"/>
              </a:ext>
            </a:extLst>
          </p:cNvPr>
          <p:cNvSpPr/>
          <p:nvPr/>
        </p:nvSpPr>
        <p:spPr>
          <a:xfrm>
            <a:off x="215008" y="953129"/>
            <a:ext cx="2890424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>
                <a:solidFill>
                  <a:schemeClr val="tx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读写图像</a:t>
            </a:r>
            <a:endParaRPr lang="en-US" altLang="zh-CN" sz="20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5000"/>
              </a:lnSpc>
            </a:pPr>
            <a:r>
              <a:rPr lang="zh-CN" altLang="en-US" sz="2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sz="2000" dirty="0" err="1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imread</a:t>
            </a:r>
            <a:r>
              <a:rPr lang="en-US" altLang="zh-CN" sz="2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()</a:t>
            </a:r>
            <a:r>
              <a:rPr lang="zh-CN" altLang="en-US" sz="2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2000" dirty="0" err="1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imshow</a:t>
            </a:r>
            <a:r>
              <a:rPr lang="en-US" altLang="zh-CN" sz="2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()</a:t>
            </a:r>
            <a:r>
              <a:rPr lang="zh-CN" altLang="en-US" sz="2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2000" dirty="0" err="1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imwrite</a:t>
            </a:r>
            <a:r>
              <a:rPr lang="en-US" altLang="zh-CN" sz="2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()</a:t>
            </a:r>
            <a:r>
              <a:rPr lang="zh-CN" altLang="en-US" sz="2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2000" dirty="0" err="1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imfinfo</a:t>
            </a:r>
            <a:r>
              <a:rPr lang="en-US" altLang="zh-CN" sz="2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()</a:t>
            </a:r>
          </a:p>
          <a:p>
            <a:pPr marL="285750" lvl="0" indent="-285750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>
                <a:solidFill>
                  <a:srgbClr val="1F497D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对比度调节</a:t>
            </a:r>
            <a:endParaRPr lang="en-US" altLang="zh-CN" sz="2000" dirty="0">
              <a:solidFill>
                <a:srgbClr val="1F49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5000"/>
              </a:lnSpc>
            </a:pPr>
            <a:r>
              <a:rPr lang="en-US" altLang="zh-CN" sz="2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zh-CN" altLang="en-US" sz="2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直方图</a:t>
            </a:r>
            <a:r>
              <a:rPr lang="en-US" altLang="zh-CN" sz="2000" dirty="0" err="1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imhist</a:t>
            </a:r>
            <a:r>
              <a:rPr lang="en-US" altLang="zh-CN" sz="2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()</a:t>
            </a:r>
          </a:p>
          <a:p>
            <a:pPr>
              <a:lnSpc>
                <a:spcPct val="125000"/>
              </a:lnSpc>
            </a:pPr>
            <a:r>
              <a:rPr lang="en-US" altLang="zh-CN" sz="2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zh-CN" altLang="en-US" sz="2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直方图均衡化</a:t>
            </a:r>
            <a:r>
              <a:rPr lang="en-US" altLang="zh-CN" sz="2000" dirty="0" err="1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histeq</a:t>
            </a:r>
            <a:r>
              <a:rPr lang="en-US" altLang="zh-CN" sz="2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()</a:t>
            </a:r>
          </a:p>
          <a:p>
            <a:pPr>
              <a:lnSpc>
                <a:spcPct val="125000"/>
              </a:lnSpc>
            </a:pPr>
            <a:r>
              <a:rPr lang="en-US" altLang="zh-CN" sz="2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zh-CN" altLang="en-US" sz="2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灰度范围调节</a:t>
            </a:r>
            <a:r>
              <a:rPr lang="en-US" altLang="zh-CN" sz="2000" dirty="0" err="1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imadjust</a:t>
            </a:r>
            <a:r>
              <a:rPr lang="en-US" altLang="zh-CN" sz="2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()</a:t>
            </a:r>
          </a:p>
        </p:txBody>
      </p:sp>
      <p:sp>
        <p:nvSpPr>
          <p:cNvPr id="13" name="标题 1"/>
          <p:cNvSpPr txBox="1">
            <a:spLocks/>
          </p:cNvSpPr>
          <p:nvPr/>
        </p:nvSpPr>
        <p:spPr>
          <a:xfrm>
            <a:off x="1187624" y="172795"/>
            <a:ext cx="6264548" cy="503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>
            <a:lvl1pPr eaLnBrk="0" hangingPunct="0">
              <a:defRPr sz="3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  <a:cs typeface="+mj-cs"/>
              </a:defRPr>
            </a:lvl1pPr>
            <a:lvl2pPr algn="ctr" eaLnBrk="0" hangingPunct="0">
              <a:defRPr sz="4400">
                <a:latin typeface="Calibri" pitchFamily="34" charset="0"/>
                <a:ea typeface="宋体" pitchFamily="2" charset="-122"/>
              </a:defRPr>
            </a:lvl2pPr>
            <a:lvl3pPr algn="ctr" eaLnBrk="0" hangingPunct="0">
              <a:defRPr sz="4400">
                <a:latin typeface="Calibri" pitchFamily="34" charset="0"/>
                <a:ea typeface="宋体" pitchFamily="2" charset="-122"/>
              </a:defRPr>
            </a:lvl3pPr>
            <a:lvl4pPr algn="ctr" eaLnBrk="0" hangingPunct="0">
              <a:defRPr sz="4400">
                <a:latin typeface="Calibri" pitchFamily="34" charset="0"/>
                <a:ea typeface="宋体" pitchFamily="2" charset="-122"/>
              </a:defRPr>
            </a:lvl4pPr>
            <a:lvl5pPr algn="ctr" eaLnBrk="0" hangingPunct="0">
              <a:defRPr sz="4400">
                <a:latin typeface="Calibri" pitchFamily="34" charset="0"/>
                <a:ea typeface="宋体" pitchFamily="2" charset="-122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  <a:ea typeface="宋体" pitchFamily="2" charset="-122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  <a:ea typeface="宋体" pitchFamily="2" charset="-122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  <a:ea typeface="宋体" pitchFamily="2" charset="-122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  <a:ea typeface="宋体" pitchFamily="2" charset="-122"/>
              </a:defRPr>
            </a:lvl9pPr>
          </a:lstStyle>
          <a:p>
            <a:pPr algn="ctr">
              <a:defRPr/>
            </a:pPr>
            <a:r>
              <a:rPr lang="zh-CN" alt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图像处理</a:t>
            </a:r>
            <a:r>
              <a:rPr lang="en-US" altLang="zh-CN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—</a:t>
            </a:r>
            <a:r>
              <a:rPr lang="zh-CN" alt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图像读写</a:t>
            </a: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6" name="Rectangle 6"/>
          <p:cNvSpPr>
            <a:spLocks noChangeArrowheads="1"/>
          </p:cNvSpPr>
          <p:nvPr/>
        </p:nvSpPr>
        <p:spPr bwMode="auto">
          <a:xfrm>
            <a:off x="4176464" y="6327772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5432" y="1181509"/>
            <a:ext cx="2304256" cy="2788277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7389" y="4221088"/>
            <a:ext cx="3050801" cy="2366743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8263" y="1181509"/>
            <a:ext cx="2358537" cy="284804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13862" y="4221088"/>
            <a:ext cx="3149939" cy="2441854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269019" y="4838908"/>
            <a:ext cx="230425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err="1"/>
              <a:t>histeq</a:t>
            </a:r>
            <a:r>
              <a:rPr lang="en-US" altLang="zh-CN" dirty="0"/>
              <a:t>()</a:t>
            </a:r>
            <a:r>
              <a:rPr lang="zh-CN" altLang="en-US" dirty="0"/>
              <a:t>原理参考：http://blog.sina.com.cn/s/blog_14d1511ee0102wwyt.html</a:t>
            </a:r>
          </a:p>
        </p:txBody>
      </p:sp>
      <p:sp>
        <p:nvSpPr>
          <p:cNvPr id="17" name="右箭头 16"/>
          <p:cNvSpPr/>
          <p:nvPr/>
        </p:nvSpPr>
        <p:spPr>
          <a:xfrm>
            <a:off x="5593341" y="3903070"/>
            <a:ext cx="613607" cy="294051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5366178" y="3545057"/>
            <a:ext cx="1013098" cy="4385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dirty="0" err="1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histeq</a:t>
            </a:r>
            <a:r>
              <a:rPr lang="en-US" altLang="zh-CN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462352793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FF15F38-29D4-4ED8-9026-891A0A586810}" type="slidenum">
              <a:rPr lang="zh-CN" altLang="en-US" smtClean="0"/>
              <a:pPr>
                <a:defRPr/>
              </a:pPr>
              <a:t>28</a:t>
            </a:fld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7748119-0844-4E13-93FE-D1A1794BA46E}"/>
              </a:ext>
            </a:extLst>
          </p:cNvPr>
          <p:cNvSpPr/>
          <p:nvPr/>
        </p:nvSpPr>
        <p:spPr>
          <a:xfrm>
            <a:off x="215008" y="953129"/>
            <a:ext cx="8677472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>
                <a:solidFill>
                  <a:schemeClr val="tx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基本思路</a:t>
            </a:r>
            <a:endParaRPr lang="en-US" altLang="zh-CN" sz="2400" b="1" dirty="0">
              <a:solidFill>
                <a:schemeClr val="tx2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25000"/>
              </a:lnSpc>
            </a:pPr>
            <a:r>
              <a:rPr lang="zh-CN" altLang="en-US" sz="2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sz="2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 </a:t>
            </a:r>
            <a:r>
              <a:rPr lang="zh-CN" altLang="en-US" sz="2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直接根据目标形状特征提取，如分割出图中的圆形，</a:t>
            </a:r>
            <a:r>
              <a:rPr lang="en-US" altLang="zh-CN" sz="2000" dirty="0" err="1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imfindcircles</a:t>
            </a:r>
            <a:r>
              <a:rPr lang="en-US" altLang="zh-CN" sz="2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()</a:t>
            </a:r>
            <a:r>
              <a:rPr lang="zh-CN" altLang="en-US" sz="2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en-US" altLang="zh-CN" sz="20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5000"/>
              </a:lnSpc>
            </a:pPr>
            <a:r>
              <a:rPr lang="en-US" altLang="zh-CN" sz="2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2. </a:t>
            </a:r>
            <a:r>
              <a:rPr lang="zh-CN" altLang="en-US" sz="2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对图形进行运算后获得。相关函数有：</a:t>
            </a:r>
            <a:endParaRPr lang="en-US" altLang="zh-CN" sz="20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5000"/>
              </a:lnSpc>
            </a:pPr>
            <a:r>
              <a:rPr lang="en-US" altLang="zh-CN" sz="2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</a:t>
            </a:r>
            <a:r>
              <a:rPr lang="zh-CN" altLang="en-US" sz="2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形态学操作函数 </a:t>
            </a:r>
            <a:r>
              <a:rPr lang="en-US" altLang="zh-CN" sz="2000" dirty="0" err="1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strel</a:t>
            </a:r>
            <a:r>
              <a:rPr lang="en-US" altLang="zh-CN" sz="2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()</a:t>
            </a:r>
            <a:r>
              <a:rPr lang="zh-CN" altLang="en-US" sz="2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2000" dirty="0" err="1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imdilate</a:t>
            </a:r>
            <a:r>
              <a:rPr lang="en-US" altLang="zh-CN" sz="2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()</a:t>
            </a:r>
            <a:r>
              <a:rPr lang="zh-CN" altLang="en-US" sz="2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2000" dirty="0" err="1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imerode</a:t>
            </a:r>
            <a:r>
              <a:rPr lang="en-US" altLang="zh-CN" sz="2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()</a:t>
            </a:r>
            <a:r>
              <a:rPr lang="zh-CN" altLang="en-US" sz="2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2000" dirty="0" err="1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imopen</a:t>
            </a:r>
            <a:r>
              <a:rPr lang="en-US" altLang="zh-CN" sz="2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()</a:t>
            </a:r>
            <a:r>
              <a:rPr lang="zh-CN" altLang="en-US" sz="2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2000" dirty="0" err="1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imclose</a:t>
            </a:r>
            <a:r>
              <a:rPr lang="en-US" altLang="zh-CN" sz="2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()</a:t>
            </a:r>
            <a:r>
              <a:rPr lang="zh-CN" altLang="en-US" sz="2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en-US" altLang="zh-CN" sz="20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5000"/>
              </a:lnSpc>
            </a:pPr>
            <a:r>
              <a:rPr lang="en-US" altLang="zh-CN" sz="2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</a:t>
            </a:r>
            <a:r>
              <a:rPr lang="zh-CN" altLang="en-US" sz="2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边沿检测函数</a:t>
            </a:r>
            <a:r>
              <a:rPr lang="en-US" altLang="zh-CN" sz="2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edge()</a:t>
            </a:r>
            <a:r>
              <a:rPr lang="zh-CN" altLang="en-US" sz="2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，填充</a:t>
            </a:r>
            <a:r>
              <a:rPr lang="en-US" altLang="zh-CN" sz="2000" dirty="0" err="1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imfill</a:t>
            </a:r>
            <a:r>
              <a:rPr lang="en-US" altLang="zh-CN" sz="2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()</a:t>
            </a:r>
            <a:r>
              <a:rPr lang="zh-CN" altLang="en-US" sz="2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0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5000"/>
              </a:lnSpc>
            </a:pPr>
            <a:r>
              <a:rPr lang="en-US" altLang="zh-CN" sz="2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</a:t>
            </a:r>
            <a:r>
              <a:rPr lang="zh-CN" altLang="en-US" sz="2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区域属性函数</a:t>
            </a:r>
            <a:r>
              <a:rPr lang="en-US" altLang="zh-CN" sz="2000" dirty="0" err="1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regionprops</a:t>
            </a:r>
            <a:r>
              <a:rPr lang="en-US" altLang="zh-CN" sz="2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()</a:t>
            </a:r>
            <a:r>
              <a:rPr lang="zh-CN" altLang="en-US" sz="2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2000" dirty="0" err="1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bwlabel</a:t>
            </a:r>
            <a:r>
              <a:rPr lang="en-US" altLang="zh-CN" sz="2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()</a:t>
            </a:r>
            <a:r>
              <a:rPr lang="zh-CN" altLang="en-US" sz="2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</a:t>
            </a:r>
            <a:endParaRPr lang="en-US" altLang="zh-CN" sz="20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标题 1"/>
          <p:cNvSpPr txBox="1">
            <a:spLocks/>
          </p:cNvSpPr>
          <p:nvPr/>
        </p:nvSpPr>
        <p:spPr>
          <a:xfrm>
            <a:off x="1187624" y="172795"/>
            <a:ext cx="6264548" cy="503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>
            <a:lvl1pPr eaLnBrk="0" hangingPunct="0">
              <a:defRPr sz="3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  <a:cs typeface="+mj-cs"/>
              </a:defRPr>
            </a:lvl1pPr>
            <a:lvl2pPr algn="ctr" eaLnBrk="0" hangingPunct="0">
              <a:defRPr sz="4400">
                <a:latin typeface="Calibri" pitchFamily="34" charset="0"/>
                <a:ea typeface="宋体" pitchFamily="2" charset="-122"/>
              </a:defRPr>
            </a:lvl2pPr>
            <a:lvl3pPr algn="ctr" eaLnBrk="0" hangingPunct="0">
              <a:defRPr sz="4400">
                <a:latin typeface="Calibri" pitchFamily="34" charset="0"/>
                <a:ea typeface="宋体" pitchFamily="2" charset="-122"/>
              </a:defRPr>
            </a:lvl3pPr>
            <a:lvl4pPr algn="ctr" eaLnBrk="0" hangingPunct="0">
              <a:defRPr sz="4400">
                <a:latin typeface="Calibri" pitchFamily="34" charset="0"/>
                <a:ea typeface="宋体" pitchFamily="2" charset="-122"/>
              </a:defRPr>
            </a:lvl4pPr>
            <a:lvl5pPr algn="ctr" eaLnBrk="0" hangingPunct="0">
              <a:defRPr sz="4400">
                <a:latin typeface="Calibri" pitchFamily="34" charset="0"/>
                <a:ea typeface="宋体" pitchFamily="2" charset="-122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  <a:ea typeface="宋体" pitchFamily="2" charset="-122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  <a:ea typeface="宋体" pitchFamily="2" charset="-122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  <a:ea typeface="宋体" pitchFamily="2" charset="-122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  <a:ea typeface="宋体" pitchFamily="2" charset="-122"/>
              </a:defRPr>
            </a:lvl9pPr>
          </a:lstStyle>
          <a:p>
            <a:pPr algn="ctr">
              <a:defRPr/>
            </a:pPr>
            <a:r>
              <a:rPr lang="zh-CN" alt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图像处理</a:t>
            </a:r>
            <a:r>
              <a:rPr lang="en-US" altLang="zh-CN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—</a:t>
            </a:r>
            <a:r>
              <a:rPr lang="zh-CN" alt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图像分割</a:t>
            </a: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6" name="Rectangle 6"/>
          <p:cNvSpPr>
            <a:spLocks noChangeArrowheads="1"/>
          </p:cNvSpPr>
          <p:nvPr/>
        </p:nvSpPr>
        <p:spPr bwMode="auto">
          <a:xfrm>
            <a:off x="4176464" y="6327772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6096" y="3844028"/>
            <a:ext cx="3444108" cy="2595058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323528" y="4286781"/>
            <a:ext cx="482453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zh-CN" dirty="0" err="1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Imfindcircles</a:t>
            </a:r>
            <a:r>
              <a:rPr lang="en-US" altLang="zh-CN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()</a:t>
            </a:r>
            <a:r>
              <a:rPr lang="zh-CN" altLang="en-US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相关方法请参考</a:t>
            </a:r>
            <a:r>
              <a:rPr lang="en-US" altLang="zh-CN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help</a:t>
            </a:r>
            <a:r>
              <a:rPr lang="zh-CN" altLang="en-US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文档“</a:t>
            </a:r>
            <a:r>
              <a:rPr lang="en-US" altLang="zh-CN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Detect and Measure Circular Objects in an Image</a:t>
            </a:r>
            <a:r>
              <a:rPr lang="zh-CN" altLang="en-US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62051027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FF15F38-29D4-4ED8-9026-891A0A586810}" type="slidenum">
              <a:rPr lang="zh-CN" altLang="en-US" smtClean="0"/>
              <a:pPr>
                <a:defRPr/>
              </a:pPr>
              <a:t>29</a:t>
            </a:fld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7748119-0844-4E13-93FE-D1A1794BA46E}"/>
              </a:ext>
            </a:extLst>
          </p:cNvPr>
          <p:cNvSpPr/>
          <p:nvPr/>
        </p:nvSpPr>
        <p:spPr>
          <a:xfrm>
            <a:off x="215008" y="953129"/>
            <a:ext cx="5437112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>
                <a:solidFill>
                  <a:schemeClr val="tx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形态学操作</a:t>
            </a:r>
            <a:endParaRPr lang="en-US" altLang="zh-CN" sz="2400" b="1" dirty="0">
              <a:solidFill>
                <a:schemeClr val="tx2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25000"/>
              </a:lnSpc>
            </a:pPr>
            <a:r>
              <a:rPr lang="en-US" altLang="zh-CN" sz="2000" dirty="0" err="1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strel</a:t>
            </a:r>
            <a:r>
              <a:rPr lang="en-US" altLang="zh-CN" sz="2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()</a:t>
            </a:r>
            <a:r>
              <a:rPr lang="zh-CN" altLang="en-US" sz="2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构造多种形状（圆盘、矩形、直线等，详见</a:t>
            </a:r>
            <a:r>
              <a:rPr lang="en-US" altLang="zh-CN" sz="2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help</a:t>
            </a:r>
            <a:r>
              <a:rPr lang="zh-CN" altLang="en-US" sz="2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）的结构元，用于与图像进行相关运算，典型的有膨胀</a:t>
            </a:r>
            <a:r>
              <a:rPr lang="en-US" altLang="zh-CN" sz="2000" dirty="0" err="1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imdilate</a:t>
            </a:r>
            <a:r>
              <a:rPr lang="en-US" altLang="zh-CN" sz="2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()</a:t>
            </a:r>
            <a:r>
              <a:rPr lang="zh-CN" altLang="en-US" sz="2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、腐蚀运算</a:t>
            </a:r>
            <a:r>
              <a:rPr lang="en-US" altLang="zh-CN" sz="2000" dirty="0" err="1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imerode</a:t>
            </a:r>
            <a:r>
              <a:rPr lang="en-US" altLang="zh-CN" sz="2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()</a:t>
            </a:r>
            <a:r>
              <a:rPr lang="zh-CN" altLang="en-US" sz="2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dirty="0" err="1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imopen</a:t>
            </a:r>
            <a:r>
              <a:rPr lang="en-US" altLang="zh-CN" sz="2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()</a:t>
            </a:r>
            <a:r>
              <a:rPr lang="zh-CN" altLang="en-US" sz="2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2000" dirty="0" err="1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imclose</a:t>
            </a:r>
            <a:r>
              <a:rPr lang="en-US" altLang="zh-CN" sz="2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()</a:t>
            </a:r>
            <a:r>
              <a:rPr lang="zh-CN" altLang="en-US" sz="2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（膨胀和腐蚀运算的结合）</a:t>
            </a:r>
            <a:endParaRPr lang="en-US" altLang="zh-CN" sz="20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5000"/>
              </a:lnSpc>
            </a:pPr>
            <a:endParaRPr lang="en-US" altLang="zh-CN" sz="20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标题 1"/>
          <p:cNvSpPr txBox="1">
            <a:spLocks/>
          </p:cNvSpPr>
          <p:nvPr/>
        </p:nvSpPr>
        <p:spPr>
          <a:xfrm>
            <a:off x="1187624" y="172795"/>
            <a:ext cx="6264548" cy="503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>
            <a:lvl1pPr eaLnBrk="0" hangingPunct="0">
              <a:defRPr sz="3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  <a:cs typeface="+mj-cs"/>
              </a:defRPr>
            </a:lvl1pPr>
            <a:lvl2pPr algn="ctr" eaLnBrk="0" hangingPunct="0">
              <a:defRPr sz="4400">
                <a:latin typeface="Calibri" pitchFamily="34" charset="0"/>
                <a:ea typeface="宋体" pitchFamily="2" charset="-122"/>
              </a:defRPr>
            </a:lvl2pPr>
            <a:lvl3pPr algn="ctr" eaLnBrk="0" hangingPunct="0">
              <a:defRPr sz="4400">
                <a:latin typeface="Calibri" pitchFamily="34" charset="0"/>
                <a:ea typeface="宋体" pitchFamily="2" charset="-122"/>
              </a:defRPr>
            </a:lvl3pPr>
            <a:lvl4pPr algn="ctr" eaLnBrk="0" hangingPunct="0">
              <a:defRPr sz="4400">
                <a:latin typeface="Calibri" pitchFamily="34" charset="0"/>
                <a:ea typeface="宋体" pitchFamily="2" charset="-122"/>
              </a:defRPr>
            </a:lvl4pPr>
            <a:lvl5pPr algn="ctr" eaLnBrk="0" hangingPunct="0">
              <a:defRPr sz="4400">
                <a:latin typeface="Calibri" pitchFamily="34" charset="0"/>
                <a:ea typeface="宋体" pitchFamily="2" charset="-122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  <a:ea typeface="宋体" pitchFamily="2" charset="-122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  <a:ea typeface="宋体" pitchFamily="2" charset="-122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  <a:ea typeface="宋体" pitchFamily="2" charset="-122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  <a:ea typeface="宋体" pitchFamily="2" charset="-122"/>
              </a:defRPr>
            </a:lvl9pPr>
          </a:lstStyle>
          <a:p>
            <a:pPr algn="ctr">
              <a:defRPr/>
            </a:pPr>
            <a:r>
              <a:rPr lang="zh-CN" alt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图像处理</a:t>
            </a:r>
            <a:r>
              <a:rPr lang="en-US" altLang="zh-CN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—</a:t>
            </a:r>
            <a:r>
              <a:rPr lang="zh-CN" alt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图像分割</a:t>
            </a: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6" name="Rectangle 6"/>
          <p:cNvSpPr>
            <a:spLocks noChangeArrowheads="1"/>
          </p:cNvSpPr>
          <p:nvPr/>
        </p:nvSpPr>
        <p:spPr bwMode="auto">
          <a:xfrm>
            <a:off x="4176464" y="6327772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4128" y="1052736"/>
            <a:ext cx="3030769" cy="165618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869" y="3635438"/>
            <a:ext cx="2306923" cy="2310528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61838" y="3642912"/>
            <a:ext cx="2251561" cy="225815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04248" y="3635438"/>
            <a:ext cx="2217523" cy="2221850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2412268" y="3066265"/>
            <a:ext cx="19704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se = </a:t>
            </a:r>
            <a:r>
              <a:rPr lang="en-US" altLang="zh-CN" dirty="0" err="1"/>
              <a:t>strel</a:t>
            </a:r>
            <a:r>
              <a:rPr lang="en-US" altLang="zh-CN" dirty="0"/>
              <a:t>('disk',5)</a:t>
            </a:r>
            <a:endParaRPr lang="zh-CN" altLang="en-US" dirty="0"/>
          </a:p>
        </p:txBody>
      </p:sp>
      <p:sp>
        <p:nvSpPr>
          <p:cNvPr id="17" name="右箭头 16"/>
          <p:cNvSpPr/>
          <p:nvPr/>
        </p:nvSpPr>
        <p:spPr>
          <a:xfrm>
            <a:off x="2894014" y="4711231"/>
            <a:ext cx="613607" cy="294051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右箭头 17"/>
          <p:cNvSpPr/>
          <p:nvPr/>
        </p:nvSpPr>
        <p:spPr>
          <a:xfrm>
            <a:off x="6084234" y="4676795"/>
            <a:ext cx="613607" cy="294051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2634062" y="4290128"/>
            <a:ext cx="12295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err="1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imdilate</a:t>
            </a:r>
            <a:r>
              <a:rPr lang="en-US" altLang="zh-CN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()</a:t>
            </a:r>
            <a:endParaRPr lang="zh-CN" altLang="en-US" dirty="0"/>
          </a:p>
        </p:txBody>
      </p:sp>
      <p:sp>
        <p:nvSpPr>
          <p:cNvPr id="20" name="矩形 19"/>
          <p:cNvSpPr/>
          <p:nvPr/>
        </p:nvSpPr>
        <p:spPr>
          <a:xfrm>
            <a:off x="5868144" y="4353631"/>
            <a:ext cx="12586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err="1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imerode</a:t>
            </a:r>
            <a:r>
              <a:rPr lang="en-US" altLang="zh-CN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79322600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灯片编号占位符 3"/>
          <p:cNvSpPr txBox="1">
            <a:spLocks/>
          </p:cNvSpPr>
          <p:nvPr/>
        </p:nvSpPr>
        <p:spPr bwMode="auto">
          <a:xfrm>
            <a:off x="6875463" y="6399213"/>
            <a:ext cx="2133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/>
            <a:fld id="{50A34459-D761-4C0D-AF8B-ABF333334DDB}" type="slidenum">
              <a:rPr lang="zh-CN" altLang="en-US" sz="1200">
                <a:solidFill>
                  <a:srgbClr val="898989"/>
                </a:solidFill>
                <a:latin typeface="Calibri" pitchFamily="34" charset="0"/>
              </a:rPr>
              <a:pPr algn="r"/>
              <a:t>3</a:t>
            </a:fld>
            <a:endParaRPr lang="en-US" altLang="zh-CN" sz="1200">
              <a:solidFill>
                <a:srgbClr val="898989"/>
              </a:solidFill>
              <a:latin typeface="Calibri" pitchFamily="34" charset="0"/>
            </a:endParaRPr>
          </a:p>
        </p:txBody>
      </p:sp>
      <p:sp>
        <p:nvSpPr>
          <p:cNvPr id="7" name="标题 1"/>
          <p:cNvSpPr txBox="1">
            <a:spLocks/>
          </p:cNvSpPr>
          <p:nvPr/>
        </p:nvSpPr>
        <p:spPr>
          <a:xfrm>
            <a:off x="3635896" y="188913"/>
            <a:ext cx="3960292" cy="503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>
            <a:lvl1pPr eaLnBrk="0" hangingPunct="0">
              <a:defRPr sz="3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  <a:cs typeface="+mj-cs"/>
              </a:defRPr>
            </a:lvl1pPr>
            <a:lvl2pPr algn="ctr" eaLnBrk="0" hangingPunct="0">
              <a:defRPr sz="4400">
                <a:latin typeface="Calibri" pitchFamily="34" charset="0"/>
                <a:ea typeface="宋体" pitchFamily="2" charset="-122"/>
              </a:defRPr>
            </a:lvl2pPr>
            <a:lvl3pPr algn="ctr" eaLnBrk="0" hangingPunct="0">
              <a:defRPr sz="4400">
                <a:latin typeface="Calibri" pitchFamily="34" charset="0"/>
                <a:ea typeface="宋体" pitchFamily="2" charset="-122"/>
              </a:defRPr>
            </a:lvl3pPr>
            <a:lvl4pPr algn="ctr" eaLnBrk="0" hangingPunct="0">
              <a:defRPr sz="4400">
                <a:latin typeface="Calibri" pitchFamily="34" charset="0"/>
                <a:ea typeface="宋体" pitchFamily="2" charset="-122"/>
              </a:defRPr>
            </a:lvl4pPr>
            <a:lvl5pPr algn="ctr" eaLnBrk="0" hangingPunct="0">
              <a:defRPr sz="4400">
                <a:latin typeface="Calibri" pitchFamily="34" charset="0"/>
                <a:ea typeface="宋体" pitchFamily="2" charset="-122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  <a:ea typeface="宋体" pitchFamily="2" charset="-122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  <a:ea typeface="宋体" pitchFamily="2" charset="-122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  <a:ea typeface="宋体" pitchFamily="2" charset="-122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  <a:ea typeface="宋体" pitchFamily="2" charset="-122"/>
              </a:defRPr>
            </a:lvl9pPr>
          </a:lstStyle>
          <a:p>
            <a:pPr>
              <a:defRPr/>
            </a:pPr>
            <a:r>
              <a:rPr lang="zh-CN" altLang="en-US" dirty="0">
                <a:effectLst/>
              </a:rPr>
              <a:t>目 录</a:t>
            </a:r>
          </a:p>
        </p:txBody>
      </p:sp>
      <p:sp>
        <p:nvSpPr>
          <p:cNvPr id="41" name="矩形 40"/>
          <p:cNvSpPr/>
          <p:nvPr/>
        </p:nvSpPr>
        <p:spPr>
          <a:xfrm>
            <a:off x="1115616" y="1055480"/>
            <a:ext cx="7056784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3600" b="1" dirty="0" err="1">
                <a:solidFill>
                  <a:srgbClr val="002060"/>
                </a:solidFill>
                <a:latin typeface="微软雅黑"/>
                <a:ea typeface="微软雅黑"/>
                <a:cs typeface="微软雅黑"/>
              </a:rPr>
              <a:t>Matlab</a:t>
            </a:r>
            <a:r>
              <a:rPr lang="zh-CN" altLang="en-US" sz="3600" b="1" dirty="0">
                <a:solidFill>
                  <a:srgbClr val="002060"/>
                </a:solidFill>
                <a:latin typeface="微软雅黑"/>
                <a:ea typeface="微软雅黑"/>
                <a:cs typeface="微软雅黑"/>
              </a:rPr>
              <a:t>应用简介</a:t>
            </a:r>
            <a:endParaRPr lang="en-US" altLang="zh-CN" sz="3600" b="1" dirty="0">
              <a:solidFill>
                <a:srgbClr val="002060"/>
              </a:solidFill>
              <a:latin typeface="微软雅黑"/>
              <a:ea typeface="微软雅黑"/>
              <a:cs typeface="微软雅黑"/>
            </a:endParaRPr>
          </a:p>
          <a:p>
            <a:pPr marL="457200" lvl="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3600" b="1" dirty="0">
                <a:solidFill>
                  <a:schemeClr val="bg1">
                    <a:lumMod val="65000"/>
                  </a:schemeClr>
                </a:solidFill>
                <a:latin typeface="微软雅黑"/>
                <a:ea typeface="微软雅黑"/>
                <a:cs typeface="微软雅黑"/>
              </a:rPr>
              <a:t>信号频谱分析</a:t>
            </a:r>
            <a:endParaRPr lang="en-US" altLang="zh-CN" sz="3600" b="1" dirty="0">
              <a:solidFill>
                <a:schemeClr val="bg1">
                  <a:lumMod val="65000"/>
                </a:schemeClr>
              </a:solidFill>
              <a:latin typeface="微软雅黑"/>
              <a:ea typeface="微软雅黑"/>
              <a:cs typeface="微软雅黑"/>
            </a:endParaRPr>
          </a:p>
          <a:p>
            <a:pPr marL="571500" lvl="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chemeClr val="bg1">
                    <a:lumMod val="65000"/>
                  </a:schemeClr>
                </a:solidFill>
                <a:latin typeface="微软雅黑"/>
                <a:ea typeface="微软雅黑"/>
                <a:cs typeface="微软雅黑"/>
              </a:rPr>
              <a:t>傅里叶分解</a:t>
            </a:r>
            <a:endParaRPr lang="en-US" altLang="zh-CN" sz="2800" dirty="0">
              <a:solidFill>
                <a:schemeClr val="bg1">
                  <a:lumMod val="65000"/>
                </a:schemeClr>
              </a:solidFill>
              <a:latin typeface="微软雅黑"/>
              <a:ea typeface="微软雅黑"/>
              <a:cs typeface="微软雅黑"/>
            </a:endParaRPr>
          </a:p>
          <a:p>
            <a:pPr marL="571500" lvl="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chemeClr val="bg1">
                    <a:lumMod val="65000"/>
                  </a:schemeClr>
                </a:solidFill>
                <a:latin typeface="微软雅黑"/>
                <a:ea typeface="微软雅黑"/>
                <a:cs typeface="微软雅黑"/>
              </a:rPr>
              <a:t>短时傅里叶分解</a:t>
            </a:r>
            <a:endParaRPr lang="en-US" altLang="zh-CN" sz="2800" dirty="0">
              <a:solidFill>
                <a:schemeClr val="bg1">
                  <a:lumMod val="65000"/>
                </a:schemeClr>
              </a:solidFill>
              <a:latin typeface="微软雅黑"/>
              <a:ea typeface="微软雅黑"/>
              <a:cs typeface="微软雅黑"/>
            </a:endParaRPr>
          </a:p>
          <a:p>
            <a:pPr marL="571500" lvl="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chemeClr val="bg1">
                    <a:lumMod val="65000"/>
                  </a:schemeClr>
                </a:solidFill>
                <a:latin typeface="微软雅黑"/>
                <a:ea typeface="微软雅黑"/>
                <a:cs typeface="微软雅黑"/>
              </a:rPr>
              <a:t>小波分解</a:t>
            </a:r>
            <a:endParaRPr lang="en-US" altLang="zh-CN" sz="2800" dirty="0">
              <a:solidFill>
                <a:schemeClr val="bg1">
                  <a:lumMod val="65000"/>
                </a:schemeClr>
              </a:solidFill>
              <a:latin typeface="微软雅黑"/>
              <a:ea typeface="微软雅黑"/>
              <a:cs typeface="微软雅黑"/>
            </a:endParaRPr>
          </a:p>
          <a:p>
            <a:pPr marL="457200" lvl="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3600" b="1" dirty="0">
                <a:solidFill>
                  <a:schemeClr val="bg1">
                    <a:lumMod val="65000"/>
                  </a:schemeClr>
                </a:solidFill>
                <a:latin typeface="微软雅黑"/>
                <a:ea typeface="微软雅黑"/>
                <a:cs typeface="微软雅黑"/>
              </a:rPr>
              <a:t>图像处理初步</a:t>
            </a:r>
            <a:endParaRPr lang="en-US" altLang="zh-CN" sz="3600" b="1" dirty="0">
              <a:solidFill>
                <a:schemeClr val="bg1">
                  <a:lumMod val="65000"/>
                </a:schemeClr>
              </a:solidFill>
              <a:latin typeface="微软雅黑"/>
              <a:ea typeface="微软雅黑"/>
              <a:cs typeface="微软雅黑"/>
            </a:endParaRPr>
          </a:p>
          <a:p>
            <a:pPr marL="457200" lvl="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3600" b="1" dirty="0">
                <a:solidFill>
                  <a:schemeClr val="bg1">
                    <a:lumMod val="65000"/>
                  </a:schemeClr>
                </a:solidFill>
                <a:latin typeface="微软雅黑"/>
                <a:ea typeface="微软雅黑"/>
                <a:cs typeface="微软雅黑"/>
              </a:rPr>
              <a:t>课堂练习</a:t>
            </a:r>
            <a:endParaRPr lang="en-US" altLang="zh-CN" sz="3600" b="1" dirty="0">
              <a:solidFill>
                <a:schemeClr val="bg1">
                  <a:lumMod val="65000"/>
                </a:schemeClr>
              </a:solidFill>
              <a:latin typeface="微软雅黑"/>
              <a:ea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1633630573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FF15F38-29D4-4ED8-9026-891A0A586810}" type="slidenum">
              <a:rPr lang="zh-CN" altLang="en-US" smtClean="0"/>
              <a:pPr>
                <a:defRPr/>
              </a:pPr>
              <a:t>30</a:t>
            </a:fld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7748119-0844-4E13-93FE-D1A1794BA46E}"/>
              </a:ext>
            </a:extLst>
          </p:cNvPr>
          <p:cNvSpPr/>
          <p:nvPr/>
        </p:nvSpPr>
        <p:spPr>
          <a:xfrm>
            <a:off x="215008" y="953129"/>
            <a:ext cx="5437112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>
                <a:solidFill>
                  <a:schemeClr val="tx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形态学操作</a:t>
            </a:r>
            <a:endParaRPr lang="en-US" altLang="zh-CN" sz="2400" b="1" dirty="0">
              <a:solidFill>
                <a:schemeClr val="tx2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25000"/>
              </a:lnSpc>
            </a:pPr>
            <a:r>
              <a:rPr lang="en-US" altLang="zh-CN" sz="2000" dirty="0" err="1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strel</a:t>
            </a:r>
            <a:r>
              <a:rPr lang="en-US" altLang="zh-CN" sz="2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()</a:t>
            </a:r>
            <a:r>
              <a:rPr lang="zh-CN" altLang="en-US" sz="2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构造多种形状（圆盘、矩形、直线等，详见</a:t>
            </a:r>
            <a:r>
              <a:rPr lang="en-US" altLang="zh-CN" sz="2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help</a:t>
            </a:r>
            <a:r>
              <a:rPr lang="zh-CN" altLang="en-US" sz="2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）的结构元，用于与图像进行相关运算，典型的有膨胀</a:t>
            </a:r>
            <a:r>
              <a:rPr lang="en-US" altLang="zh-CN" sz="2000" dirty="0" err="1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imdilate</a:t>
            </a:r>
            <a:r>
              <a:rPr lang="en-US" altLang="zh-CN" sz="2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()</a:t>
            </a:r>
            <a:r>
              <a:rPr lang="zh-CN" altLang="en-US" sz="2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、腐蚀运算</a:t>
            </a:r>
            <a:r>
              <a:rPr lang="en-US" altLang="zh-CN" sz="2000" dirty="0" err="1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imerode</a:t>
            </a:r>
            <a:r>
              <a:rPr lang="en-US" altLang="zh-CN" sz="2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()</a:t>
            </a:r>
            <a:r>
              <a:rPr lang="zh-CN" altLang="en-US" sz="2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dirty="0" err="1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imopen</a:t>
            </a:r>
            <a:r>
              <a:rPr lang="en-US" altLang="zh-CN" sz="2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()</a:t>
            </a:r>
            <a:r>
              <a:rPr lang="zh-CN" altLang="en-US" sz="2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2000" dirty="0" err="1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imclose</a:t>
            </a:r>
            <a:r>
              <a:rPr lang="en-US" altLang="zh-CN" sz="2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()</a:t>
            </a:r>
            <a:r>
              <a:rPr lang="zh-CN" altLang="en-US" sz="2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（膨胀和腐蚀运算的结合）</a:t>
            </a:r>
            <a:endParaRPr lang="en-US" altLang="zh-CN" sz="20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5000"/>
              </a:lnSpc>
            </a:pPr>
            <a:endParaRPr lang="en-US" altLang="zh-CN" sz="20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标题 1"/>
          <p:cNvSpPr txBox="1">
            <a:spLocks/>
          </p:cNvSpPr>
          <p:nvPr/>
        </p:nvSpPr>
        <p:spPr>
          <a:xfrm>
            <a:off x="1187624" y="172795"/>
            <a:ext cx="6264548" cy="503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>
            <a:lvl1pPr eaLnBrk="0" hangingPunct="0">
              <a:defRPr sz="3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  <a:cs typeface="+mj-cs"/>
              </a:defRPr>
            </a:lvl1pPr>
            <a:lvl2pPr algn="ctr" eaLnBrk="0" hangingPunct="0">
              <a:defRPr sz="4400">
                <a:latin typeface="Calibri" pitchFamily="34" charset="0"/>
                <a:ea typeface="宋体" pitchFamily="2" charset="-122"/>
              </a:defRPr>
            </a:lvl2pPr>
            <a:lvl3pPr algn="ctr" eaLnBrk="0" hangingPunct="0">
              <a:defRPr sz="4400">
                <a:latin typeface="Calibri" pitchFamily="34" charset="0"/>
                <a:ea typeface="宋体" pitchFamily="2" charset="-122"/>
              </a:defRPr>
            </a:lvl3pPr>
            <a:lvl4pPr algn="ctr" eaLnBrk="0" hangingPunct="0">
              <a:defRPr sz="4400">
                <a:latin typeface="Calibri" pitchFamily="34" charset="0"/>
                <a:ea typeface="宋体" pitchFamily="2" charset="-122"/>
              </a:defRPr>
            </a:lvl4pPr>
            <a:lvl5pPr algn="ctr" eaLnBrk="0" hangingPunct="0">
              <a:defRPr sz="4400">
                <a:latin typeface="Calibri" pitchFamily="34" charset="0"/>
                <a:ea typeface="宋体" pitchFamily="2" charset="-122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  <a:ea typeface="宋体" pitchFamily="2" charset="-122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  <a:ea typeface="宋体" pitchFamily="2" charset="-122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  <a:ea typeface="宋体" pitchFamily="2" charset="-122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  <a:ea typeface="宋体" pitchFamily="2" charset="-122"/>
              </a:defRPr>
            </a:lvl9pPr>
          </a:lstStyle>
          <a:p>
            <a:pPr algn="ctr">
              <a:defRPr/>
            </a:pPr>
            <a:r>
              <a:rPr lang="zh-CN" alt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图像处理</a:t>
            </a:r>
            <a:r>
              <a:rPr lang="en-US" altLang="zh-CN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—</a:t>
            </a:r>
            <a:r>
              <a:rPr lang="zh-CN" alt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图像分割</a:t>
            </a: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6" name="Rectangle 6"/>
          <p:cNvSpPr>
            <a:spLocks noChangeArrowheads="1"/>
          </p:cNvSpPr>
          <p:nvPr/>
        </p:nvSpPr>
        <p:spPr bwMode="auto">
          <a:xfrm>
            <a:off x="4176464" y="6327772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4128" y="1052736"/>
            <a:ext cx="3030769" cy="1656184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2407212" y="3159219"/>
            <a:ext cx="23588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se = </a:t>
            </a:r>
            <a:r>
              <a:rPr lang="en-US" altLang="zh-CN" dirty="0" err="1"/>
              <a:t>strel</a:t>
            </a:r>
            <a:r>
              <a:rPr lang="en-US" altLang="zh-CN" dirty="0"/>
              <a:t>(‘line',11,90)</a:t>
            </a:r>
            <a:endParaRPr lang="zh-CN" altLang="en-US" dirty="0"/>
          </a:p>
        </p:txBody>
      </p:sp>
      <p:sp>
        <p:nvSpPr>
          <p:cNvPr id="17" name="右箭头 16"/>
          <p:cNvSpPr/>
          <p:nvPr/>
        </p:nvSpPr>
        <p:spPr>
          <a:xfrm>
            <a:off x="3310321" y="4952233"/>
            <a:ext cx="613607" cy="294051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3059832" y="4531130"/>
            <a:ext cx="12295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err="1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imdilate</a:t>
            </a:r>
            <a:r>
              <a:rPr lang="en-US" altLang="zh-CN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()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445" y="3640849"/>
            <a:ext cx="2891735" cy="295650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3386" y="3598356"/>
            <a:ext cx="2971743" cy="2937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325990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FF15F38-29D4-4ED8-9026-891A0A586810}" type="slidenum">
              <a:rPr lang="zh-CN" altLang="en-US" smtClean="0"/>
              <a:pPr>
                <a:defRPr/>
              </a:pPr>
              <a:t>31</a:t>
            </a:fld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7748119-0844-4E13-93FE-D1A1794BA46E}"/>
              </a:ext>
            </a:extLst>
          </p:cNvPr>
          <p:cNvSpPr/>
          <p:nvPr/>
        </p:nvSpPr>
        <p:spPr>
          <a:xfrm>
            <a:off x="215008" y="953129"/>
            <a:ext cx="5437112" cy="5116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>
                <a:solidFill>
                  <a:schemeClr val="tx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形态学操作（举例）</a:t>
            </a:r>
            <a:endParaRPr lang="en-US" altLang="zh-CN" sz="2400" b="1" dirty="0">
              <a:solidFill>
                <a:schemeClr val="tx2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3" name="标题 1"/>
          <p:cNvSpPr txBox="1">
            <a:spLocks/>
          </p:cNvSpPr>
          <p:nvPr/>
        </p:nvSpPr>
        <p:spPr>
          <a:xfrm>
            <a:off x="1187624" y="172795"/>
            <a:ext cx="6264548" cy="503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>
            <a:lvl1pPr eaLnBrk="0" hangingPunct="0">
              <a:defRPr sz="3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  <a:cs typeface="+mj-cs"/>
              </a:defRPr>
            </a:lvl1pPr>
            <a:lvl2pPr algn="ctr" eaLnBrk="0" hangingPunct="0">
              <a:defRPr sz="4400">
                <a:latin typeface="Calibri" pitchFamily="34" charset="0"/>
                <a:ea typeface="宋体" pitchFamily="2" charset="-122"/>
              </a:defRPr>
            </a:lvl2pPr>
            <a:lvl3pPr algn="ctr" eaLnBrk="0" hangingPunct="0">
              <a:defRPr sz="4400">
                <a:latin typeface="Calibri" pitchFamily="34" charset="0"/>
                <a:ea typeface="宋体" pitchFamily="2" charset="-122"/>
              </a:defRPr>
            </a:lvl3pPr>
            <a:lvl4pPr algn="ctr" eaLnBrk="0" hangingPunct="0">
              <a:defRPr sz="4400">
                <a:latin typeface="Calibri" pitchFamily="34" charset="0"/>
                <a:ea typeface="宋体" pitchFamily="2" charset="-122"/>
              </a:defRPr>
            </a:lvl4pPr>
            <a:lvl5pPr algn="ctr" eaLnBrk="0" hangingPunct="0">
              <a:defRPr sz="4400">
                <a:latin typeface="Calibri" pitchFamily="34" charset="0"/>
                <a:ea typeface="宋体" pitchFamily="2" charset="-122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  <a:ea typeface="宋体" pitchFamily="2" charset="-122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  <a:ea typeface="宋体" pitchFamily="2" charset="-122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  <a:ea typeface="宋体" pitchFamily="2" charset="-122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  <a:ea typeface="宋体" pitchFamily="2" charset="-122"/>
              </a:defRPr>
            </a:lvl9pPr>
          </a:lstStyle>
          <a:p>
            <a:pPr algn="ctr">
              <a:defRPr/>
            </a:pPr>
            <a:r>
              <a:rPr lang="zh-CN" alt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图像处理</a:t>
            </a:r>
            <a:r>
              <a:rPr lang="en-US" altLang="zh-CN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—</a:t>
            </a:r>
            <a:r>
              <a:rPr lang="zh-CN" alt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图像分割</a:t>
            </a: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6" name="Rectangle 6"/>
          <p:cNvSpPr>
            <a:spLocks noChangeArrowheads="1"/>
          </p:cNvSpPr>
          <p:nvPr/>
        </p:nvSpPr>
        <p:spPr bwMode="auto">
          <a:xfrm>
            <a:off x="4176464" y="6327772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3631369" y="1048706"/>
            <a:ext cx="20986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se = </a:t>
            </a:r>
            <a:r>
              <a:rPr lang="en-US" altLang="zh-CN" dirty="0" err="1"/>
              <a:t>strel</a:t>
            </a:r>
            <a:r>
              <a:rPr lang="en-US" altLang="zh-CN" dirty="0"/>
              <a:t>('disk',10)</a:t>
            </a:r>
            <a:endParaRPr lang="zh-CN" altLang="en-US" dirty="0"/>
          </a:p>
        </p:txBody>
      </p:sp>
      <p:sp>
        <p:nvSpPr>
          <p:cNvPr id="17" name="右箭头 16"/>
          <p:cNvSpPr/>
          <p:nvPr/>
        </p:nvSpPr>
        <p:spPr>
          <a:xfrm flipH="1">
            <a:off x="3962873" y="5338883"/>
            <a:ext cx="1113643" cy="294051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zh-CN" altLang="en-US" dirty="0"/>
          </a:p>
        </p:txBody>
      </p:sp>
      <p:sp>
        <p:nvSpPr>
          <p:cNvPr id="18" name="右箭头 17"/>
          <p:cNvSpPr/>
          <p:nvPr/>
        </p:nvSpPr>
        <p:spPr>
          <a:xfrm>
            <a:off x="2620054" y="2573073"/>
            <a:ext cx="627019" cy="294051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7884368" y="4836241"/>
            <a:ext cx="15937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err="1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imadjust</a:t>
            </a:r>
            <a:r>
              <a:rPr lang="en-US" altLang="zh-CN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(I3)</a:t>
            </a:r>
            <a:endParaRPr lang="zh-CN" altLang="en-US" b="1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977" y="1592856"/>
            <a:ext cx="2225120" cy="223160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1369" y="1592857"/>
            <a:ext cx="2313247" cy="2299746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4248" y="1556792"/>
            <a:ext cx="2339752" cy="2339752"/>
          </a:xfrm>
          <a:prstGeom prst="rect">
            <a:avLst/>
          </a:prstGeom>
        </p:spPr>
      </p:pic>
      <p:sp>
        <p:nvSpPr>
          <p:cNvPr id="21" name="右箭头 20"/>
          <p:cNvSpPr/>
          <p:nvPr/>
        </p:nvSpPr>
        <p:spPr>
          <a:xfrm>
            <a:off x="6037580" y="2582970"/>
            <a:ext cx="627019" cy="294051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右箭头 21"/>
          <p:cNvSpPr/>
          <p:nvPr/>
        </p:nvSpPr>
        <p:spPr>
          <a:xfrm rot="8063699">
            <a:off x="7697054" y="4476967"/>
            <a:ext cx="1002876" cy="294051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737785" y="3793508"/>
            <a:ext cx="3866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I1</a:t>
            </a:r>
            <a:endParaRPr lang="zh-CN" altLang="en-US" dirty="0"/>
          </a:p>
        </p:txBody>
      </p:sp>
      <p:sp>
        <p:nvSpPr>
          <p:cNvPr id="24" name="矩形 23"/>
          <p:cNvSpPr/>
          <p:nvPr/>
        </p:nvSpPr>
        <p:spPr>
          <a:xfrm>
            <a:off x="4597360" y="3836050"/>
            <a:ext cx="3866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I2</a:t>
            </a:r>
            <a:endParaRPr lang="zh-CN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7780802" y="3892498"/>
            <a:ext cx="10615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I3=I1-I2</a:t>
            </a:r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83730" y="4350481"/>
            <a:ext cx="2251846" cy="2243110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98499" y="4350480"/>
            <a:ext cx="2243110" cy="2243110"/>
          </a:xfrm>
          <a:prstGeom prst="rect">
            <a:avLst/>
          </a:prstGeom>
        </p:spPr>
      </p:pic>
      <p:sp>
        <p:nvSpPr>
          <p:cNvPr id="27" name="矩形 26"/>
          <p:cNvSpPr/>
          <p:nvPr/>
        </p:nvSpPr>
        <p:spPr>
          <a:xfrm>
            <a:off x="3761233" y="4960845"/>
            <a:ext cx="16722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accent5">
                    <a:lumMod val="75000"/>
                  </a:schemeClr>
                </a:solidFill>
              </a:rPr>
              <a:t>i</a:t>
            </a:r>
            <a:r>
              <a:rPr lang="zh-CN" altLang="en-US" b="1" dirty="0">
                <a:solidFill>
                  <a:schemeClr val="accent5">
                    <a:lumMod val="75000"/>
                  </a:schemeClr>
                </a:solidFill>
              </a:rPr>
              <a:t>mbinarize</a:t>
            </a:r>
            <a:r>
              <a:rPr lang="en-US" altLang="zh-CN" b="1" dirty="0">
                <a:solidFill>
                  <a:schemeClr val="accent5">
                    <a:lumMod val="75000"/>
                  </a:schemeClr>
                </a:solidFill>
              </a:rPr>
              <a:t>(I4)</a:t>
            </a:r>
            <a:endParaRPr lang="zh-CN" altLang="en-US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2411760" y="2203741"/>
            <a:ext cx="15508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err="1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imerode</a:t>
            </a:r>
            <a:r>
              <a:rPr lang="en-US" altLang="zh-CN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(I1)</a:t>
            </a:r>
            <a:endParaRPr lang="zh-CN" altLang="en-US" b="1" dirty="0"/>
          </a:p>
        </p:txBody>
      </p:sp>
      <p:sp>
        <p:nvSpPr>
          <p:cNvPr id="28" name="矩形 27"/>
          <p:cNvSpPr/>
          <p:nvPr/>
        </p:nvSpPr>
        <p:spPr>
          <a:xfrm>
            <a:off x="5820334" y="2310895"/>
            <a:ext cx="11208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I3=I1-I2</a:t>
            </a:r>
            <a:endParaRPr lang="zh-CN" altLang="en-US" b="1" dirty="0"/>
          </a:p>
        </p:txBody>
      </p:sp>
      <p:sp>
        <p:nvSpPr>
          <p:cNvPr id="29" name="矩形 28"/>
          <p:cNvSpPr/>
          <p:nvPr/>
        </p:nvSpPr>
        <p:spPr>
          <a:xfrm>
            <a:off x="6380744" y="6538912"/>
            <a:ext cx="3866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I4</a:t>
            </a:r>
            <a:endParaRPr lang="zh-CN" altLang="en-US" dirty="0"/>
          </a:p>
        </p:txBody>
      </p:sp>
      <p:sp>
        <p:nvSpPr>
          <p:cNvPr id="30" name="矩形 29"/>
          <p:cNvSpPr/>
          <p:nvPr/>
        </p:nvSpPr>
        <p:spPr>
          <a:xfrm>
            <a:off x="2411760" y="6541038"/>
            <a:ext cx="3866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I5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02523760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FF15F38-29D4-4ED8-9026-891A0A586810}" type="slidenum">
              <a:rPr lang="zh-CN" altLang="en-US" smtClean="0"/>
              <a:pPr>
                <a:defRPr/>
              </a:pPr>
              <a:t>32</a:t>
            </a:fld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7748119-0844-4E13-93FE-D1A1794BA46E}"/>
              </a:ext>
            </a:extLst>
          </p:cNvPr>
          <p:cNvSpPr/>
          <p:nvPr/>
        </p:nvSpPr>
        <p:spPr>
          <a:xfrm>
            <a:off x="215008" y="953129"/>
            <a:ext cx="867747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>
                <a:solidFill>
                  <a:schemeClr val="tx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区域属性获取</a:t>
            </a:r>
            <a:endParaRPr lang="en-US" altLang="zh-CN" sz="2400" b="1" dirty="0">
              <a:solidFill>
                <a:schemeClr val="tx2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25000"/>
              </a:lnSpc>
            </a:pPr>
            <a:r>
              <a:rPr lang="en-US" altLang="zh-CN" sz="2000" dirty="0" err="1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regionprops</a:t>
            </a:r>
            <a:r>
              <a:rPr lang="en-US" altLang="zh-CN" sz="2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()</a:t>
            </a:r>
            <a:r>
              <a:rPr lang="zh-CN" altLang="en-US" sz="2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用于获取二值图形中子区域的属性，如面积、中心坐标等</a:t>
            </a:r>
            <a:endParaRPr lang="en-US" altLang="zh-CN" sz="20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5000"/>
              </a:lnSpc>
            </a:pPr>
            <a:endParaRPr lang="en-US" altLang="zh-CN" sz="20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标题 1"/>
          <p:cNvSpPr txBox="1">
            <a:spLocks/>
          </p:cNvSpPr>
          <p:nvPr/>
        </p:nvSpPr>
        <p:spPr>
          <a:xfrm>
            <a:off x="1187624" y="172795"/>
            <a:ext cx="6264548" cy="503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>
            <a:lvl1pPr eaLnBrk="0" hangingPunct="0">
              <a:defRPr sz="3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  <a:cs typeface="+mj-cs"/>
              </a:defRPr>
            </a:lvl1pPr>
            <a:lvl2pPr algn="ctr" eaLnBrk="0" hangingPunct="0">
              <a:defRPr sz="4400">
                <a:latin typeface="Calibri" pitchFamily="34" charset="0"/>
                <a:ea typeface="宋体" pitchFamily="2" charset="-122"/>
              </a:defRPr>
            </a:lvl2pPr>
            <a:lvl3pPr algn="ctr" eaLnBrk="0" hangingPunct="0">
              <a:defRPr sz="4400">
                <a:latin typeface="Calibri" pitchFamily="34" charset="0"/>
                <a:ea typeface="宋体" pitchFamily="2" charset="-122"/>
              </a:defRPr>
            </a:lvl3pPr>
            <a:lvl4pPr algn="ctr" eaLnBrk="0" hangingPunct="0">
              <a:defRPr sz="4400">
                <a:latin typeface="Calibri" pitchFamily="34" charset="0"/>
                <a:ea typeface="宋体" pitchFamily="2" charset="-122"/>
              </a:defRPr>
            </a:lvl4pPr>
            <a:lvl5pPr algn="ctr" eaLnBrk="0" hangingPunct="0">
              <a:defRPr sz="4400">
                <a:latin typeface="Calibri" pitchFamily="34" charset="0"/>
                <a:ea typeface="宋体" pitchFamily="2" charset="-122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  <a:ea typeface="宋体" pitchFamily="2" charset="-122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  <a:ea typeface="宋体" pitchFamily="2" charset="-122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  <a:ea typeface="宋体" pitchFamily="2" charset="-122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  <a:ea typeface="宋体" pitchFamily="2" charset="-122"/>
              </a:defRPr>
            </a:lvl9pPr>
          </a:lstStyle>
          <a:p>
            <a:pPr algn="ctr">
              <a:defRPr/>
            </a:pPr>
            <a:r>
              <a:rPr lang="zh-CN" alt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图像处理</a:t>
            </a:r>
            <a:r>
              <a:rPr lang="en-US" altLang="zh-CN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—</a:t>
            </a:r>
            <a:r>
              <a:rPr lang="zh-CN" alt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图像分割</a:t>
            </a: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6" name="Rectangle 6"/>
          <p:cNvSpPr>
            <a:spLocks noChangeArrowheads="1"/>
          </p:cNvSpPr>
          <p:nvPr/>
        </p:nvSpPr>
        <p:spPr bwMode="auto">
          <a:xfrm>
            <a:off x="4176464" y="6327772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528974" y="1911067"/>
            <a:ext cx="7180171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stats = </a:t>
            </a:r>
            <a:r>
              <a:rPr lang="en-US" altLang="zh-CN" dirty="0" err="1"/>
              <a:t>regionprops</a:t>
            </a:r>
            <a:r>
              <a:rPr lang="en-US" altLang="zh-CN" dirty="0"/>
              <a:t>('table',</a:t>
            </a:r>
            <a:r>
              <a:rPr lang="en-US" altLang="zh-CN" dirty="0" err="1"/>
              <a:t>bw</a:t>
            </a:r>
            <a:r>
              <a:rPr lang="en-US" altLang="zh-CN" dirty="0"/>
              <a:t>,'Centroid') </a:t>
            </a:r>
          </a:p>
          <a:p>
            <a:r>
              <a:rPr lang="en-US" altLang="zh-CN" dirty="0"/>
              <a:t>centers = </a:t>
            </a:r>
            <a:r>
              <a:rPr lang="en-US" altLang="zh-CN" dirty="0" err="1"/>
              <a:t>stats.Centroid</a:t>
            </a:r>
            <a:r>
              <a:rPr lang="en-US" altLang="zh-CN" dirty="0"/>
              <a:t>;</a:t>
            </a:r>
          </a:p>
          <a:p>
            <a:r>
              <a:rPr lang="en-US" altLang="zh-CN" dirty="0"/>
              <a:t>diameters = mean([</a:t>
            </a:r>
            <a:r>
              <a:rPr lang="en-US" altLang="zh-CN" dirty="0" err="1"/>
              <a:t>stats.MajorAxisLength</a:t>
            </a:r>
            <a:r>
              <a:rPr lang="en-US" altLang="zh-CN" dirty="0"/>
              <a:t> </a:t>
            </a:r>
            <a:r>
              <a:rPr lang="en-US" altLang="zh-CN" dirty="0" err="1"/>
              <a:t>stats.MinorAxisLength</a:t>
            </a:r>
            <a:r>
              <a:rPr lang="en-US" altLang="zh-CN" dirty="0"/>
              <a:t>],2);</a:t>
            </a:r>
          </a:p>
          <a:p>
            <a:r>
              <a:rPr lang="en-US" altLang="zh-CN" dirty="0"/>
              <a:t>radii = diameters/2;</a:t>
            </a:r>
            <a:endParaRPr lang="zh-CN" altLang="en-US" dirty="0"/>
          </a:p>
          <a:p>
            <a:r>
              <a:rPr lang="en-US" altLang="zh-CN" dirty="0" err="1"/>
              <a:t>viscircles</a:t>
            </a:r>
            <a:r>
              <a:rPr lang="en-US" altLang="zh-CN" dirty="0"/>
              <a:t>(</a:t>
            </a:r>
            <a:r>
              <a:rPr lang="en-US" altLang="zh-CN" dirty="0" err="1"/>
              <a:t>centers,radii</a:t>
            </a:r>
            <a:r>
              <a:rPr lang="en-US" altLang="zh-CN" dirty="0"/>
              <a:t>);	%</a:t>
            </a:r>
            <a:r>
              <a:rPr lang="zh-CN" altLang="en-US" dirty="0"/>
              <a:t>画圆</a:t>
            </a:r>
            <a:endParaRPr lang="en-US" altLang="zh-CN" dirty="0"/>
          </a:p>
          <a:p>
            <a:r>
              <a:rPr lang="en-US" altLang="zh-CN" dirty="0"/>
              <a:t>plot(centers(:,1),centers(:,2),‘*’);	%</a:t>
            </a:r>
            <a:r>
              <a:rPr lang="zh-CN" altLang="en-US" dirty="0"/>
              <a:t>画圆心</a:t>
            </a:r>
          </a:p>
        </p:txBody>
      </p:sp>
      <p:sp>
        <p:nvSpPr>
          <p:cNvPr id="18" name="右箭头 17"/>
          <p:cNvSpPr/>
          <p:nvPr/>
        </p:nvSpPr>
        <p:spPr>
          <a:xfrm>
            <a:off x="3691738" y="4813656"/>
            <a:ext cx="927100" cy="294051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699" y="3645024"/>
            <a:ext cx="3054421" cy="3178852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6182" y="3645024"/>
            <a:ext cx="3096344" cy="3195041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1547664" y="6143106"/>
            <a:ext cx="4796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err="1"/>
              <a:t>bw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78956423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FF15F38-29D4-4ED8-9026-891A0A586810}" type="slidenum">
              <a:rPr lang="zh-CN" altLang="en-US" smtClean="0"/>
              <a:pPr>
                <a:defRPr/>
              </a:pPr>
              <a:t>33</a:t>
            </a:fld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7748119-0844-4E13-93FE-D1A1794BA46E}"/>
              </a:ext>
            </a:extLst>
          </p:cNvPr>
          <p:cNvSpPr/>
          <p:nvPr/>
        </p:nvSpPr>
        <p:spPr>
          <a:xfrm>
            <a:off x="215008" y="1196752"/>
            <a:ext cx="2844824" cy="124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更多图像处理的资料请参考</a:t>
            </a:r>
            <a:r>
              <a:rPr lang="en-US" altLang="zh-CN" sz="2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help</a:t>
            </a:r>
            <a:r>
              <a:rPr lang="zh-CN" altLang="en-US" sz="2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文档“</a:t>
            </a:r>
            <a:r>
              <a:rPr lang="en-US" altLang="zh-CN" sz="2000" b="1" dirty="0">
                <a:solidFill>
                  <a:srgbClr val="C45400"/>
                </a:solidFill>
                <a:latin typeface="Arial" panose="020B0604020202020204" pitchFamily="34" charset="0"/>
              </a:rPr>
              <a:t>Image Processing Toolbox</a:t>
            </a:r>
            <a:r>
              <a:rPr lang="zh-CN" altLang="en-US" sz="2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endParaRPr lang="en-US" altLang="zh-CN" sz="20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标题 1"/>
          <p:cNvSpPr txBox="1">
            <a:spLocks/>
          </p:cNvSpPr>
          <p:nvPr/>
        </p:nvSpPr>
        <p:spPr>
          <a:xfrm>
            <a:off x="1187624" y="172795"/>
            <a:ext cx="6264548" cy="503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>
            <a:lvl1pPr eaLnBrk="0" hangingPunct="0">
              <a:defRPr sz="3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  <a:cs typeface="+mj-cs"/>
              </a:defRPr>
            </a:lvl1pPr>
            <a:lvl2pPr algn="ctr" eaLnBrk="0" hangingPunct="0">
              <a:defRPr sz="4400">
                <a:latin typeface="Calibri" pitchFamily="34" charset="0"/>
                <a:ea typeface="宋体" pitchFamily="2" charset="-122"/>
              </a:defRPr>
            </a:lvl2pPr>
            <a:lvl3pPr algn="ctr" eaLnBrk="0" hangingPunct="0">
              <a:defRPr sz="4400">
                <a:latin typeface="Calibri" pitchFamily="34" charset="0"/>
                <a:ea typeface="宋体" pitchFamily="2" charset="-122"/>
              </a:defRPr>
            </a:lvl3pPr>
            <a:lvl4pPr algn="ctr" eaLnBrk="0" hangingPunct="0">
              <a:defRPr sz="4400">
                <a:latin typeface="Calibri" pitchFamily="34" charset="0"/>
                <a:ea typeface="宋体" pitchFamily="2" charset="-122"/>
              </a:defRPr>
            </a:lvl4pPr>
            <a:lvl5pPr algn="ctr" eaLnBrk="0" hangingPunct="0">
              <a:defRPr sz="4400">
                <a:latin typeface="Calibri" pitchFamily="34" charset="0"/>
                <a:ea typeface="宋体" pitchFamily="2" charset="-122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  <a:ea typeface="宋体" pitchFamily="2" charset="-122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  <a:ea typeface="宋体" pitchFamily="2" charset="-122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  <a:ea typeface="宋体" pitchFamily="2" charset="-122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  <a:ea typeface="宋体" pitchFamily="2" charset="-122"/>
              </a:defRPr>
            </a:lvl9pPr>
          </a:lstStyle>
          <a:p>
            <a:pPr algn="ctr">
              <a:defRPr/>
            </a:pPr>
            <a:r>
              <a:rPr lang="zh-CN" alt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图像处理</a:t>
            </a:r>
            <a:r>
              <a:rPr lang="en-US" altLang="zh-CN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—</a:t>
            </a:r>
            <a:r>
              <a:rPr lang="zh-CN" alt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更多。。。</a:t>
            </a: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6" name="Rectangle 6"/>
          <p:cNvSpPr>
            <a:spLocks noChangeArrowheads="1"/>
          </p:cNvSpPr>
          <p:nvPr/>
        </p:nvSpPr>
        <p:spPr bwMode="auto">
          <a:xfrm>
            <a:off x="4176464" y="6327772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0687" y="1009555"/>
            <a:ext cx="5466113" cy="5318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386360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FF15F38-29D4-4ED8-9026-891A0A586810}" type="slidenum">
              <a:rPr lang="zh-CN" altLang="en-US" smtClean="0"/>
              <a:pPr>
                <a:defRPr/>
              </a:pPr>
              <a:t>34</a:t>
            </a:fld>
            <a:endParaRPr lang="zh-CN" altLang="en-US"/>
          </a:p>
        </p:txBody>
      </p:sp>
      <p:sp>
        <p:nvSpPr>
          <p:cNvPr id="13" name="标题 1"/>
          <p:cNvSpPr txBox="1">
            <a:spLocks/>
          </p:cNvSpPr>
          <p:nvPr/>
        </p:nvSpPr>
        <p:spPr>
          <a:xfrm>
            <a:off x="1187624" y="172795"/>
            <a:ext cx="6264548" cy="503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>
            <a:lvl1pPr eaLnBrk="0" hangingPunct="0">
              <a:defRPr sz="3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  <a:cs typeface="+mj-cs"/>
              </a:defRPr>
            </a:lvl1pPr>
            <a:lvl2pPr algn="ctr" eaLnBrk="0" hangingPunct="0">
              <a:defRPr sz="4400">
                <a:latin typeface="Calibri" pitchFamily="34" charset="0"/>
                <a:ea typeface="宋体" pitchFamily="2" charset="-122"/>
              </a:defRPr>
            </a:lvl2pPr>
            <a:lvl3pPr algn="ctr" eaLnBrk="0" hangingPunct="0">
              <a:defRPr sz="4400">
                <a:latin typeface="Calibri" pitchFamily="34" charset="0"/>
                <a:ea typeface="宋体" pitchFamily="2" charset="-122"/>
              </a:defRPr>
            </a:lvl3pPr>
            <a:lvl4pPr algn="ctr" eaLnBrk="0" hangingPunct="0">
              <a:defRPr sz="4400">
                <a:latin typeface="Calibri" pitchFamily="34" charset="0"/>
                <a:ea typeface="宋体" pitchFamily="2" charset="-122"/>
              </a:defRPr>
            </a:lvl4pPr>
            <a:lvl5pPr algn="ctr" eaLnBrk="0" hangingPunct="0">
              <a:defRPr sz="4400">
                <a:latin typeface="Calibri" pitchFamily="34" charset="0"/>
                <a:ea typeface="宋体" pitchFamily="2" charset="-122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  <a:ea typeface="宋体" pitchFamily="2" charset="-122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  <a:ea typeface="宋体" pitchFamily="2" charset="-122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  <a:ea typeface="宋体" pitchFamily="2" charset="-122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  <a:ea typeface="宋体" pitchFamily="2" charset="-122"/>
              </a:defRPr>
            </a:lvl9pPr>
          </a:lstStyle>
          <a:p>
            <a:pPr algn="ctr">
              <a:defRPr/>
            </a:pPr>
            <a:r>
              <a:rPr lang="zh-CN" alt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图像处理课堂练习</a:t>
            </a: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6" name="Rectangle 6"/>
          <p:cNvSpPr>
            <a:spLocks noChangeArrowheads="1"/>
          </p:cNvSpPr>
          <p:nvPr/>
        </p:nvSpPr>
        <p:spPr bwMode="auto">
          <a:xfrm>
            <a:off x="4176464" y="6327772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7748119-0844-4E13-93FE-D1A1794BA46E}"/>
              </a:ext>
            </a:extLst>
          </p:cNvPr>
          <p:cNvSpPr/>
          <p:nvPr/>
        </p:nvSpPr>
        <p:spPr>
          <a:xfrm>
            <a:off x="215008" y="953129"/>
            <a:ext cx="8677472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>
                <a:solidFill>
                  <a:schemeClr val="tx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车牌号识别</a:t>
            </a:r>
          </a:p>
          <a:p>
            <a:pPr>
              <a:lnSpc>
                <a:spcPct val="125000"/>
              </a:lnSpc>
            </a:pPr>
            <a:r>
              <a:rPr lang="zh-CN" altLang="en-US" sz="2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识别图片中的车牌号，文件见“</a:t>
            </a:r>
            <a:r>
              <a:rPr lang="en-US" altLang="zh-CN" sz="2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CarLicensePlate.jpg</a:t>
            </a:r>
            <a:r>
              <a:rPr lang="zh-CN" altLang="en-US" sz="2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endParaRPr lang="en-US" altLang="zh-CN" sz="20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3728" y="2636912"/>
            <a:ext cx="5234840" cy="2682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345549"/>
      </p:ext>
    </p:extLst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灯片编号占位符 3"/>
          <p:cNvSpPr txBox="1">
            <a:spLocks/>
          </p:cNvSpPr>
          <p:nvPr/>
        </p:nvSpPr>
        <p:spPr bwMode="auto">
          <a:xfrm>
            <a:off x="6875463" y="6399213"/>
            <a:ext cx="2133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/>
            <a:fld id="{50A34459-D761-4C0D-AF8B-ABF333334DDB}" type="slidenum">
              <a:rPr lang="zh-CN" altLang="en-US" sz="1200">
                <a:solidFill>
                  <a:srgbClr val="898989"/>
                </a:solidFill>
                <a:latin typeface="Calibri" pitchFamily="34" charset="0"/>
              </a:rPr>
              <a:pPr algn="r"/>
              <a:t>35</a:t>
            </a:fld>
            <a:endParaRPr lang="en-US" altLang="zh-CN" sz="1200">
              <a:solidFill>
                <a:srgbClr val="898989"/>
              </a:solidFill>
              <a:latin typeface="Calibri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D6C1E4E-CAD7-4102-8122-2B1B32BD1C22}"/>
              </a:ext>
            </a:extLst>
          </p:cNvPr>
          <p:cNvSpPr txBox="1"/>
          <p:nvPr/>
        </p:nvSpPr>
        <p:spPr>
          <a:xfrm>
            <a:off x="3710225" y="3075057"/>
            <a:ext cx="17235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>
                <a:solidFill>
                  <a:srgbClr val="002060"/>
                </a:solidFill>
              </a:rPr>
              <a:t>谢谢！</a:t>
            </a:r>
          </a:p>
        </p:txBody>
      </p:sp>
    </p:spTree>
    <p:extLst>
      <p:ext uri="{BB962C8B-B14F-4D97-AF65-F5344CB8AC3E}">
        <p14:creationId xmlns:p14="http://schemas.microsoft.com/office/powerpoint/2010/main" val="1009386154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标题 1"/>
          <p:cNvSpPr txBox="1">
            <a:spLocks/>
          </p:cNvSpPr>
          <p:nvPr/>
        </p:nvSpPr>
        <p:spPr>
          <a:xfrm>
            <a:off x="1187624" y="172795"/>
            <a:ext cx="6264548" cy="503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>
            <a:lvl1pPr eaLnBrk="0" hangingPunct="0">
              <a:defRPr sz="3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  <a:cs typeface="+mj-cs"/>
              </a:defRPr>
            </a:lvl1pPr>
            <a:lvl2pPr algn="ctr" eaLnBrk="0" hangingPunct="0">
              <a:defRPr sz="4400">
                <a:latin typeface="Calibri" pitchFamily="34" charset="0"/>
                <a:ea typeface="宋体" pitchFamily="2" charset="-122"/>
              </a:defRPr>
            </a:lvl2pPr>
            <a:lvl3pPr algn="ctr" eaLnBrk="0" hangingPunct="0">
              <a:defRPr sz="4400">
                <a:latin typeface="Calibri" pitchFamily="34" charset="0"/>
                <a:ea typeface="宋体" pitchFamily="2" charset="-122"/>
              </a:defRPr>
            </a:lvl3pPr>
            <a:lvl4pPr algn="ctr" eaLnBrk="0" hangingPunct="0">
              <a:defRPr sz="4400">
                <a:latin typeface="Calibri" pitchFamily="34" charset="0"/>
                <a:ea typeface="宋体" pitchFamily="2" charset="-122"/>
              </a:defRPr>
            </a:lvl4pPr>
            <a:lvl5pPr algn="ctr" eaLnBrk="0" hangingPunct="0">
              <a:defRPr sz="4400">
                <a:latin typeface="Calibri" pitchFamily="34" charset="0"/>
                <a:ea typeface="宋体" pitchFamily="2" charset="-122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  <a:ea typeface="宋体" pitchFamily="2" charset="-122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  <a:ea typeface="宋体" pitchFamily="2" charset="-122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  <a:ea typeface="宋体" pitchFamily="2" charset="-122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  <a:ea typeface="宋体" pitchFamily="2" charset="-122"/>
              </a:defRPr>
            </a:lvl9pPr>
          </a:lstStyle>
          <a:p>
            <a:pPr algn="ctr">
              <a:defRPr/>
            </a:pPr>
            <a:r>
              <a:rPr lang="en-US" altLang="zh-CN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Matlab</a:t>
            </a:r>
            <a:r>
              <a:rPr lang="zh-CN" alt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应用简介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3688" y="1340768"/>
            <a:ext cx="7021250" cy="5256584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07748119-0844-4E13-93FE-D1A1794BA46E}"/>
              </a:ext>
            </a:extLst>
          </p:cNvPr>
          <p:cNvSpPr/>
          <p:nvPr/>
        </p:nvSpPr>
        <p:spPr>
          <a:xfrm>
            <a:off x="215008" y="953129"/>
            <a:ext cx="4140968" cy="5116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>
                <a:solidFill>
                  <a:schemeClr val="tx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应用领域</a:t>
            </a:r>
            <a:endParaRPr lang="zh-CN" altLang="zh-CN" sz="2000" b="1" dirty="0">
              <a:solidFill>
                <a:schemeClr val="tx2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1660343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FF15F38-29D4-4ED8-9026-891A0A586810}" type="slidenum">
              <a:rPr lang="zh-CN" altLang="en-US" smtClean="0"/>
              <a:pPr>
                <a:defRPr/>
              </a:pPr>
              <a:t>5</a:t>
            </a:fld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807548"/>
            <a:ext cx="8063880" cy="4913927"/>
          </a:xfrm>
          <a:prstGeom prst="rect">
            <a:avLst/>
          </a:prstGeom>
        </p:spPr>
      </p:pic>
      <p:sp>
        <p:nvSpPr>
          <p:cNvPr id="4" name="标题 1"/>
          <p:cNvSpPr txBox="1">
            <a:spLocks/>
          </p:cNvSpPr>
          <p:nvPr/>
        </p:nvSpPr>
        <p:spPr>
          <a:xfrm>
            <a:off x="1187624" y="172795"/>
            <a:ext cx="6264548" cy="503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>
            <a:lvl1pPr eaLnBrk="0" hangingPunct="0">
              <a:defRPr sz="3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  <a:cs typeface="+mj-cs"/>
              </a:defRPr>
            </a:lvl1pPr>
            <a:lvl2pPr algn="ctr" eaLnBrk="0" hangingPunct="0">
              <a:defRPr sz="4400">
                <a:latin typeface="Calibri" pitchFamily="34" charset="0"/>
                <a:ea typeface="宋体" pitchFamily="2" charset="-122"/>
              </a:defRPr>
            </a:lvl2pPr>
            <a:lvl3pPr algn="ctr" eaLnBrk="0" hangingPunct="0">
              <a:defRPr sz="4400">
                <a:latin typeface="Calibri" pitchFamily="34" charset="0"/>
                <a:ea typeface="宋体" pitchFamily="2" charset="-122"/>
              </a:defRPr>
            </a:lvl3pPr>
            <a:lvl4pPr algn="ctr" eaLnBrk="0" hangingPunct="0">
              <a:defRPr sz="4400">
                <a:latin typeface="Calibri" pitchFamily="34" charset="0"/>
                <a:ea typeface="宋体" pitchFamily="2" charset="-122"/>
              </a:defRPr>
            </a:lvl4pPr>
            <a:lvl5pPr algn="ctr" eaLnBrk="0" hangingPunct="0">
              <a:defRPr sz="4400">
                <a:latin typeface="Calibri" pitchFamily="34" charset="0"/>
                <a:ea typeface="宋体" pitchFamily="2" charset="-122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  <a:ea typeface="宋体" pitchFamily="2" charset="-122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  <a:ea typeface="宋体" pitchFamily="2" charset="-122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  <a:ea typeface="宋体" pitchFamily="2" charset="-122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  <a:ea typeface="宋体" pitchFamily="2" charset="-122"/>
              </a:defRPr>
            </a:lvl9pPr>
          </a:lstStyle>
          <a:p>
            <a:pPr algn="ctr">
              <a:defRPr/>
            </a:pPr>
            <a:r>
              <a:rPr lang="en-US" altLang="zh-CN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Matlab</a:t>
            </a:r>
            <a:r>
              <a:rPr lang="zh-CN" alt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应用简介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7748119-0844-4E13-93FE-D1A1794BA46E}"/>
              </a:ext>
            </a:extLst>
          </p:cNvPr>
          <p:cNvSpPr/>
          <p:nvPr/>
        </p:nvSpPr>
        <p:spPr>
          <a:xfrm>
            <a:off x="215008" y="953129"/>
            <a:ext cx="8533456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>
                <a:solidFill>
                  <a:schemeClr val="tx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信号处理</a:t>
            </a:r>
            <a:endParaRPr lang="en-US" altLang="zh-CN" sz="2400" b="1" dirty="0">
              <a:solidFill>
                <a:schemeClr val="tx2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25000"/>
              </a:lnSpc>
            </a:pPr>
            <a:r>
              <a:rPr lang="zh-CN" altLang="en-US" sz="2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信号频谱分析、去噪、特诊信号识别、压缩存储等</a:t>
            </a:r>
            <a:r>
              <a:rPr lang="zh-CN" altLang="en-US" sz="2000" b="1" dirty="0">
                <a:solidFill>
                  <a:schemeClr val="tx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  <a:endParaRPr lang="en-US" altLang="zh-CN" sz="20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98977924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FF15F38-29D4-4ED8-9026-891A0A586810}" type="slidenum">
              <a:rPr lang="zh-CN" altLang="en-US" smtClean="0"/>
              <a:pPr>
                <a:defRPr/>
              </a:pPr>
              <a:t>6</a:t>
            </a:fld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20" y="1966912"/>
            <a:ext cx="7143750" cy="4572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012" y="3974104"/>
            <a:ext cx="5047068" cy="2838976"/>
          </a:xfrm>
          <a:prstGeom prst="rect">
            <a:avLst/>
          </a:prstGeom>
        </p:spPr>
      </p:pic>
      <p:sp>
        <p:nvSpPr>
          <p:cNvPr id="5" name="标题 1"/>
          <p:cNvSpPr txBox="1">
            <a:spLocks/>
          </p:cNvSpPr>
          <p:nvPr/>
        </p:nvSpPr>
        <p:spPr>
          <a:xfrm>
            <a:off x="1187624" y="172795"/>
            <a:ext cx="6264548" cy="503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>
            <a:lvl1pPr eaLnBrk="0" hangingPunct="0">
              <a:defRPr sz="3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  <a:cs typeface="+mj-cs"/>
              </a:defRPr>
            </a:lvl1pPr>
            <a:lvl2pPr algn="ctr" eaLnBrk="0" hangingPunct="0">
              <a:defRPr sz="4400">
                <a:latin typeface="Calibri" pitchFamily="34" charset="0"/>
                <a:ea typeface="宋体" pitchFamily="2" charset="-122"/>
              </a:defRPr>
            </a:lvl2pPr>
            <a:lvl3pPr algn="ctr" eaLnBrk="0" hangingPunct="0">
              <a:defRPr sz="4400">
                <a:latin typeface="Calibri" pitchFamily="34" charset="0"/>
                <a:ea typeface="宋体" pitchFamily="2" charset="-122"/>
              </a:defRPr>
            </a:lvl3pPr>
            <a:lvl4pPr algn="ctr" eaLnBrk="0" hangingPunct="0">
              <a:defRPr sz="4400">
                <a:latin typeface="Calibri" pitchFamily="34" charset="0"/>
                <a:ea typeface="宋体" pitchFamily="2" charset="-122"/>
              </a:defRPr>
            </a:lvl4pPr>
            <a:lvl5pPr algn="ctr" eaLnBrk="0" hangingPunct="0">
              <a:defRPr sz="4400">
                <a:latin typeface="Calibri" pitchFamily="34" charset="0"/>
                <a:ea typeface="宋体" pitchFamily="2" charset="-122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  <a:ea typeface="宋体" pitchFamily="2" charset="-122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  <a:ea typeface="宋体" pitchFamily="2" charset="-122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  <a:ea typeface="宋体" pitchFamily="2" charset="-122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  <a:ea typeface="宋体" pitchFamily="2" charset="-122"/>
              </a:defRPr>
            </a:lvl9pPr>
          </a:lstStyle>
          <a:p>
            <a:pPr algn="ctr">
              <a:defRPr/>
            </a:pPr>
            <a:r>
              <a:rPr lang="en-US" altLang="zh-CN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Matlab</a:t>
            </a:r>
            <a:r>
              <a:rPr lang="zh-CN" alt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应用简介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7748119-0844-4E13-93FE-D1A1794BA46E}"/>
              </a:ext>
            </a:extLst>
          </p:cNvPr>
          <p:cNvSpPr/>
          <p:nvPr/>
        </p:nvSpPr>
        <p:spPr>
          <a:xfrm>
            <a:off x="215008" y="953129"/>
            <a:ext cx="8533456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>
                <a:solidFill>
                  <a:schemeClr val="tx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图像处理</a:t>
            </a:r>
            <a:r>
              <a:rPr lang="en-US" altLang="zh-CN" sz="2400" b="1" dirty="0">
                <a:solidFill>
                  <a:schemeClr val="tx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&amp;</a:t>
            </a:r>
            <a:r>
              <a:rPr lang="zh-CN" altLang="en-US" sz="2400" b="1" dirty="0">
                <a:solidFill>
                  <a:schemeClr val="tx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机器视觉</a:t>
            </a:r>
            <a:endParaRPr lang="en-US" altLang="zh-CN" sz="2400" b="1" dirty="0">
              <a:solidFill>
                <a:schemeClr val="tx2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25000"/>
              </a:lnSpc>
            </a:pPr>
            <a:r>
              <a:rPr lang="zh-CN" altLang="en-US" sz="2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图像的去噪、压缩、目标跟踪识别、智能读取等</a:t>
            </a:r>
            <a:r>
              <a:rPr lang="zh-CN" altLang="en-US" sz="2000" b="1" dirty="0">
                <a:solidFill>
                  <a:schemeClr val="tx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  <a:endParaRPr lang="en-US" altLang="zh-CN" sz="20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2065698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FF15F38-29D4-4ED8-9026-891A0A586810}" type="slidenum">
              <a:rPr lang="zh-CN" altLang="en-US" smtClean="0"/>
              <a:pPr>
                <a:defRPr/>
              </a:pPr>
              <a:t>7</a:t>
            </a:fld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9" t="4382" r="3100" b="14555"/>
          <a:stretch/>
        </p:blipFill>
        <p:spPr>
          <a:xfrm>
            <a:off x="448144" y="2226107"/>
            <a:ext cx="7179392" cy="446449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7039" y="1751419"/>
            <a:ext cx="5455929" cy="3068960"/>
          </a:xfrm>
          <a:prstGeom prst="rect">
            <a:avLst/>
          </a:prstGeom>
        </p:spPr>
      </p:pic>
      <p:sp>
        <p:nvSpPr>
          <p:cNvPr id="5" name="标题 1"/>
          <p:cNvSpPr txBox="1">
            <a:spLocks/>
          </p:cNvSpPr>
          <p:nvPr/>
        </p:nvSpPr>
        <p:spPr>
          <a:xfrm>
            <a:off x="1187624" y="172795"/>
            <a:ext cx="6264548" cy="503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>
            <a:lvl1pPr eaLnBrk="0" hangingPunct="0">
              <a:defRPr sz="3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  <a:cs typeface="+mj-cs"/>
              </a:defRPr>
            </a:lvl1pPr>
            <a:lvl2pPr algn="ctr" eaLnBrk="0" hangingPunct="0">
              <a:defRPr sz="4400">
                <a:latin typeface="Calibri" pitchFamily="34" charset="0"/>
                <a:ea typeface="宋体" pitchFamily="2" charset="-122"/>
              </a:defRPr>
            </a:lvl2pPr>
            <a:lvl3pPr algn="ctr" eaLnBrk="0" hangingPunct="0">
              <a:defRPr sz="4400">
                <a:latin typeface="Calibri" pitchFamily="34" charset="0"/>
                <a:ea typeface="宋体" pitchFamily="2" charset="-122"/>
              </a:defRPr>
            </a:lvl3pPr>
            <a:lvl4pPr algn="ctr" eaLnBrk="0" hangingPunct="0">
              <a:defRPr sz="4400">
                <a:latin typeface="Calibri" pitchFamily="34" charset="0"/>
                <a:ea typeface="宋体" pitchFamily="2" charset="-122"/>
              </a:defRPr>
            </a:lvl4pPr>
            <a:lvl5pPr algn="ctr" eaLnBrk="0" hangingPunct="0">
              <a:defRPr sz="4400">
                <a:latin typeface="Calibri" pitchFamily="34" charset="0"/>
                <a:ea typeface="宋体" pitchFamily="2" charset="-122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  <a:ea typeface="宋体" pitchFamily="2" charset="-122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  <a:ea typeface="宋体" pitchFamily="2" charset="-122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  <a:ea typeface="宋体" pitchFamily="2" charset="-122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  <a:ea typeface="宋体" pitchFamily="2" charset="-122"/>
              </a:defRPr>
            </a:lvl9pPr>
          </a:lstStyle>
          <a:p>
            <a:pPr algn="ctr">
              <a:defRPr/>
            </a:pPr>
            <a:r>
              <a:rPr lang="en-US" altLang="zh-CN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Matlab</a:t>
            </a:r>
            <a:r>
              <a:rPr lang="zh-CN" alt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应用简介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7748119-0844-4E13-93FE-D1A1794BA46E}"/>
              </a:ext>
            </a:extLst>
          </p:cNvPr>
          <p:cNvSpPr/>
          <p:nvPr/>
        </p:nvSpPr>
        <p:spPr>
          <a:xfrm>
            <a:off x="215008" y="953129"/>
            <a:ext cx="853345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>
                <a:solidFill>
                  <a:schemeClr val="tx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多平台综合</a:t>
            </a:r>
            <a:endParaRPr lang="en-US" altLang="zh-CN" sz="2400" b="1" dirty="0">
              <a:solidFill>
                <a:schemeClr val="tx2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25000"/>
              </a:lnSpc>
            </a:pPr>
            <a:r>
              <a:rPr lang="zh-CN" altLang="en-US" sz="2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使用</a:t>
            </a:r>
            <a:r>
              <a:rPr lang="en-US" altLang="zh-CN" sz="2000" dirty="0" err="1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matlab</a:t>
            </a:r>
            <a:r>
              <a:rPr lang="zh-CN" altLang="en-US" sz="2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编制的算法可通过</a:t>
            </a:r>
            <a:r>
              <a:rPr lang="en-US" altLang="zh-CN" sz="2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coder</a:t>
            </a:r>
            <a:r>
              <a:rPr lang="zh-CN" altLang="en-US" sz="2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移植到其它平台，如</a:t>
            </a:r>
            <a:r>
              <a:rPr lang="en-US" altLang="zh-CN" sz="2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Android</a:t>
            </a:r>
            <a:r>
              <a:rPr lang="zh-CN" altLang="en-US" sz="2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、嵌入式系统等，实现高效率开发</a:t>
            </a:r>
            <a:r>
              <a:rPr lang="zh-CN" altLang="en-US" sz="2000" b="1" dirty="0">
                <a:solidFill>
                  <a:schemeClr val="tx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  <a:endParaRPr lang="en-US" altLang="zh-CN" sz="20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00985208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FF15F38-29D4-4ED8-9026-891A0A586810}" type="slidenum">
              <a:rPr lang="zh-CN" altLang="en-US" smtClean="0"/>
              <a:pPr>
                <a:defRPr/>
              </a:pPr>
              <a:t>8</a:t>
            </a:fld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2653545"/>
            <a:ext cx="6898237" cy="3981930"/>
          </a:xfrm>
          <a:prstGeom prst="rect">
            <a:avLst/>
          </a:prstGeom>
        </p:spPr>
      </p:pic>
      <p:sp>
        <p:nvSpPr>
          <p:cNvPr id="4" name="标题 1"/>
          <p:cNvSpPr txBox="1">
            <a:spLocks/>
          </p:cNvSpPr>
          <p:nvPr/>
        </p:nvSpPr>
        <p:spPr>
          <a:xfrm>
            <a:off x="1187624" y="172795"/>
            <a:ext cx="6264548" cy="503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>
            <a:lvl1pPr eaLnBrk="0" hangingPunct="0">
              <a:defRPr sz="3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  <a:cs typeface="+mj-cs"/>
              </a:defRPr>
            </a:lvl1pPr>
            <a:lvl2pPr algn="ctr" eaLnBrk="0" hangingPunct="0">
              <a:defRPr sz="4400">
                <a:latin typeface="Calibri" pitchFamily="34" charset="0"/>
                <a:ea typeface="宋体" pitchFamily="2" charset="-122"/>
              </a:defRPr>
            </a:lvl2pPr>
            <a:lvl3pPr algn="ctr" eaLnBrk="0" hangingPunct="0">
              <a:defRPr sz="4400">
                <a:latin typeface="Calibri" pitchFamily="34" charset="0"/>
                <a:ea typeface="宋体" pitchFamily="2" charset="-122"/>
              </a:defRPr>
            </a:lvl3pPr>
            <a:lvl4pPr algn="ctr" eaLnBrk="0" hangingPunct="0">
              <a:defRPr sz="4400">
                <a:latin typeface="Calibri" pitchFamily="34" charset="0"/>
                <a:ea typeface="宋体" pitchFamily="2" charset="-122"/>
              </a:defRPr>
            </a:lvl4pPr>
            <a:lvl5pPr algn="ctr" eaLnBrk="0" hangingPunct="0">
              <a:defRPr sz="4400">
                <a:latin typeface="Calibri" pitchFamily="34" charset="0"/>
                <a:ea typeface="宋体" pitchFamily="2" charset="-122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  <a:ea typeface="宋体" pitchFamily="2" charset="-122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  <a:ea typeface="宋体" pitchFamily="2" charset="-122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  <a:ea typeface="宋体" pitchFamily="2" charset="-122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  <a:ea typeface="宋体" pitchFamily="2" charset="-122"/>
              </a:defRPr>
            </a:lvl9pPr>
          </a:lstStyle>
          <a:p>
            <a:pPr algn="ctr">
              <a:defRPr/>
            </a:pPr>
            <a:r>
              <a:rPr lang="en-US" altLang="zh-CN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Matlab</a:t>
            </a:r>
            <a:r>
              <a:rPr lang="zh-CN" alt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应用简介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7748119-0844-4E13-93FE-D1A1794BA46E}"/>
              </a:ext>
            </a:extLst>
          </p:cNvPr>
          <p:cNvSpPr/>
          <p:nvPr/>
        </p:nvSpPr>
        <p:spPr>
          <a:xfrm>
            <a:off x="215008" y="953129"/>
            <a:ext cx="8533456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>
                <a:solidFill>
                  <a:schemeClr val="tx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官方资料提取</a:t>
            </a:r>
            <a:endParaRPr lang="en-US" altLang="zh-CN" sz="2400" b="1" dirty="0">
              <a:solidFill>
                <a:schemeClr val="tx2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25000"/>
              </a:lnSpc>
            </a:pPr>
            <a:r>
              <a:rPr lang="zh-CN" altLang="en-US" sz="2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各行业相关问题在官网都有大量视频资料，见</a:t>
            </a:r>
            <a:r>
              <a:rPr lang="en-US" altLang="zh-CN" sz="2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https://ww2.mathworks.cn/videos/search.html?s_tid=gn_ev_rw&amp;q=&amp;page=1</a:t>
            </a:r>
            <a:r>
              <a:rPr lang="zh-CN" altLang="en-US" sz="2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，非常值得学习。</a:t>
            </a:r>
            <a:endParaRPr lang="en-US" altLang="zh-CN" sz="20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6265831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灯片编号占位符 3"/>
          <p:cNvSpPr txBox="1">
            <a:spLocks/>
          </p:cNvSpPr>
          <p:nvPr/>
        </p:nvSpPr>
        <p:spPr bwMode="auto">
          <a:xfrm>
            <a:off x="6875463" y="6399213"/>
            <a:ext cx="2133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/>
            <a:fld id="{50A34459-D761-4C0D-AF8B-ABF333334DDB}" type="slidenum">
              <a:rPr lang="zh-CN" altLang="en-US" sz="1200">
                <a:solidFill>
                  <a:srgbClr val="898989"/>
                </a:solidFill>
                <a:latin typeface="Calibri" pitchFamily="34" charset="0"/>
              </a:rPr>
              <a:pPr algn="r"/>
              <a:t>9</a:t>
            </a:fld>
            <a:endParaRPr lang="en-US" altLang="zh-CN" sz="1200">
              <a:solidFill>
                <a:srgbClr val="898989"/>
              </a:solidFill>
              <a:latin typeface="Calibri" pitchFamily="34" charset="0"/>
            </a:endParaRPr>
          </a:p>
        </p:txBody>
      </p:sp>
      <p:sp>
        <p:nvSpPr>
          <p:cNvPr id="7" name="标题 1"/>
          <p:cNvSpPr txBox="1">
            <a:spLocks/>
          </p:cNvSpPr>
          <p:nvPr/>
        </p:nvSpPr>
        <p:spPr>
          <a:xfrm>
            <a:off x="3635896" y="188913"/>
            <a:ext cx="3960292" cy="503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>
            <a:lvl1pPr eaLnBrk="0" hangingPunct="0">
              <a:defRPr sz="3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  <a:cs typeface="+mj-cs"/>
              </a:defRPr>
            </a:lvl1pPr>
            <a:lvl2pPr algn="ctr" eaLnBrk="0" hangingPunct="0">
              <a:defRPr sz="4400">
                <a:latin typeface="Calibri" pitchFamily="34" charset="0"/>
                <a:ea typeface="宋体" pitchFamily="2" charset="-122"/>
              </a:defRPr>
            </a:lvl2pPr>
            <a:lvl3pPr algn="ctr" eaLnBrk="0" hangingPunct="0">
              <a:defRPr sz="4400">
                <a:latin typeface="Calibri" pitchFamily="34" charset="0"/>
                <a:ea typeface="宋体" pitchFamily="2" charset="-122"/>
              </a:defRPr>
            </a:lvl3pPr>
            <a:lvl4pPr algn="ctr" eaLnBrk="0" hangingPunct="0">
              <a:defRPr sz="4400">
                <a:latin typeface="Calibri" pitchFamily="34" charset="0"/>
                <a:ea typeface="宋体" pitchFamily="2" charset="-122"/>
              </a:defRPr>
            </a:lvl4pPr>
            <a:lvl5pPr algn="ctr" eaLnBrk="0" hangingPunct="0">
              <a:defRPr sz="4400">
                <a:latin typeface="Calibri" pitchFamily="34" charset="0"/>
                <a:ea typeface="宋体" pitchFamily="2" charset="-122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  <a:ea typeface="宋体" pitchFamily="2" charset="-122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  <a:ea typeface="宋体" pitchFamily="2" charset="-122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  <a:ea typeface="宋体" pitchFamily="2" charset="-122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  <a:ea typeface="宋体" pitchFamily="2" charset="-122"/>
              </a:defRPr>
            </a:lvl9pPr>
          </a:lstStyle>
          <a:p>
            <a:pPr>
              <a:defRPr/>
            </a:pPr>
            <a:r>
              <a:rPr lang="zh-CN" altLang="en-US" dirty="0">
                <a:effectLst/>
              </a:rPr>
              <a:t>目 录</a:t>
            </a:r>
          </a:p>
        </p:txBody>
      </p:sp>
      <p:sp>
        <p:nvSpPr>
          <p:cNvPr id="41" name="矩形 40"/>
          <p:cNvSpPr/>
          <p:nvPr/>
        </p:nvSpPr>
        <p:spPr>
          <a:xfrm>
            <a:off x="1115616" y="1055480"/>
            <a:ext cx="7056784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3600" b="1" dirty="0" err="1">
                <a:solidFill>
                  <a:schemeClr val="bg1">
                    <a:lumMod val="65000"/>
                  </a:schemeClr>
                </a:solidFill>
                <a:latin typeface="微软雅黑"/>
                <a:ea typeface="微软雅黑"/>
                <a:cs typeface="微软雅黑"/>
              </a:rPr>
              <a:t>Matlab</a:t>
            </a:r>
            <a:r>
              <a:rPr lang="zh-CN" altLang="en-US" sz="3600" b="1" dirty="0">
                <a:solidFill>
                  <a:schemeClr val="bg1">
                    <a:lumMod val="65000"/>
                  </a:schemeClr>
                </a:solidFill>
                <a:latin typeface="微软雅黑"/>
                <a:ea typeface="微软雅黑"/>
                <a:cs typeface="微软雅黑"/>
              </a:rPr>
              <a:t>应用简介</a:t>
            </a:r>
            <a:endParaRPr lang="en-US" altLang="zh-CN" sz="3600" b="1" dirty="0">
              <a:solidFill>
                <a:schemeClr val="bg1">
                  <a:lumMod val="65000"/>
                </a:schemeClr>
              </a:solidFill>
              <a:latin typeface="微软雅黑"/>
              <a:ea typeface="微软雅黑"/>
              <a:cs typeface="微软雅黑"/>
            </a:endParaRPr>
          </a:p>
          <a:p>
            <a:pPr marL="457200" lvl="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3600" b="1" dirty="0">
                <a:solidFill>
                  <a:srgbClr val="002060"/>
                </a:solidFill>
                <a:latin typeface="微软雅黑"/>
                <a:ea typeface="微软雅黑"/>
                <a:cs typeface="微软雅黑"/>
              </a:rPr>
              <a:t>信号频谱分析</a:t>
            </a:r>
            <a:endParaRPr lang="en-US" altLang="zh-CN" sz="3600" b="1" dirty="0">
              <a:solidFill>
                <a:srgbClr val="002060"/>
              </a:solidFill>
              <a:latin typeface="微软雅黑"/>
              <a:ea typeface="微软雅黑"/>
              <a:cs typeface="微软雅黑"/>
            </a:endParaRPr>
          </a:p>
          <a:p>
            <a:pPr marL="571500" lvl="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rgbClr val="002060"/>
                </a:solidFill>
                <a:latin typeface="微软雅黑"/>
                <a:ea typeface="微软雅黑"/>
                <a:cs typeface="微软雅黑"/>
              </a:rPr>
              <a:t>傅里叶分解</a:t>
            </a:r>
            <a:endParaRPr lang="en-US" altLang="zh-CN" sz="2800" dirty="0">
              <a:solidFill>
                <a:srgbClr val="002060"/>
              </a:solidFill>
              <a:latin typeface="微软雅黑"/>
              <a:ea typeface="微软雅黑"/>
              <a:cs typeface="微软雅黑"/>
            </a:endParaRPr>
          </a:p>
          <a:p>
            <a:pPr marL="571500" lvl="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rgbClr val="002060"/>
                </a:solidFill>
                <a:latin typeface="微软雅黑"/>
                <a:ea typeface="微软雅黑"/>
                <a:cs typeface="微软雅黑"/>
              </a:rPr>
              <a:t>短时傅里叶分解</a:t>
            </a:r>
            <a:endParaRPr lang="en-US" altLang="zh-CN" sz="2800" dirty="0">
              <a:solidFill>
                <a:srgbClr val="002060"/>
              </a:solidFill>
              <a:latin typeface="微软雅黑"/>
              <a:ea typeface="微软雅黑"/>
              <a:cs typeface="微软雅黑"/>
            </a:endParaRPr>
          </a:p>
          <a:p>
            <a:pPr marL="571500" lvl="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rgbClr val="002060"/>
                </a:solidFill>
                <a:latin typeface="微软雅黑"/>
                <a:ea typeface="微软雅黑"/>
                <a:cs typeface="微软雅黑"/>
              </a:rPr>
              <a:t>小波分解</a:t>
            </a:r>
            <a:endParaRPr lang="en-US" altLang="zh-CN" sz="2800" dirty="0">
              <a:solidFill>
                <a:srgbClr val="002060"/>
              </a:solidFill>
              <a:latin typeface="微软雅黑"/>
              <a:ea typeface="微软雅黑"/>
              <a:cs typeface="微软雅黑"/>
            </a:endParaRPr>
          </a:p>
          <a:p>
            <a:pPr marL="457200" lvl="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3600" b="1" dirty="0">
                <a:solidFill>
                  <a:schemeClr val="bg1">
                    <a:lumMod val="65000"/>
                  </a:schemeClr>
                </a:solidFill>
                <a:latin typeface="微软雅黑"/>
                <a:ea typeface="微软雅黑"/>
                <a:cs typeface="微软雅黑"/>
              </a:rPr>
              <a:t>图像处理初步</a:t>
            </a:r>
            <a:endParaRPr lang="en-US" altLang="zh-CN" sz="3600" b="1" dirty="0">
              <a:solidFill>
                <a:schemeClr val="bg1">
                  <a:lumMod val="65000"/>
                </a:schemeClr>
              </a:solidFill>
              <a:latin typeface="微软雅黑"/>
              <a:ea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1444181681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26081</TotalTime>
  <Words>1853</Words>
  <Application>Microsoft Office PowerPoint</Application>
  <PresentationFormat>全屏显示(4:3)</PresentationFormat>
  <Paragraphs>312</Paragraphs>
  <Slides>35</Slides>
  <Notes>20</Notes>
  <HiddenSlides>0</HiddenSlides>
  <MMClips>0</MMClips>
  <ScaleCrop>false</ScaleCrop>
  <HeadingPairs>
    <vt:vector size="8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35</vt:i4>
      </vt:variant>
    </vt:vector>
  </HeadingPairs>
  <TitlesOfParts>
    <vt:vector size="47" baseType="lpstr">
      <vt:lpstr>Menlo</vt:lpstr>
      <vt:lpstr>华文新魏</vt:lpstr>
      <vt:lpstr>宋体</vt:lpstr>
      <vt:lpstr>微软雅黑</vt:lpstr>
      <vt:lpstr>Arial</vt:lpstr>
      <vt:lpstr>Arial Narrow</vt:lpstr>
      <vt:lpstr>Calibri</vt:lpstr>
      <vt:lpstr>Cambria Math</vt:lpstr>
      <vt:lpstr>Times New Roman</vt:lpstr>
      <vt:lpstr>Wingdings</vt:lpstr>
      <vt:lpstr>1_Office 主题​​</vt:lpstr>
      <vt:lpstr>Equation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Sky123.Org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User</dc:creator>
  <cp:lastModifiedBy>Zyx</cp:lastModifiedBy>
  <cp:revision>1149</cp:revision>
  <cp:lastPrinted>2016-03-19T09:39:55Z</cp:lastPrinted>
  <dcterms:created xsi:type="dcterms:W3CDTF">2013-03-26T02:34:50Z</dcterms:created>
  <dcterms:modified xsi:type="dcterms:W3CDTF">2021-04-09T02:06:56Z</dcterms:modified>
</cp:coreProperties>
</file>